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0" r:id="rId6"/>
    <p:sldId id="261" r:id="rId7"/>
    <p:sldId id="262" r:id="rId8"/>
    <p:sldId id="263" r:id="rId9"/>
    <p:sldId id="264" r:id="rId10"/>
    <p:sldId id="265" r:id="rId11"/>
    <p:sldId id="266" r:id="rId12"/>
    <p:sldId id="267" r:id="rId13"/>
    <p:sldId id="268"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83E71-7DDD-E555-5864-F15E5D1815AE}"/>
              </a:ext>
            </a:extLst>
          </p:cNvPr>
          <p:cNvSpPr>
            <a:spLocks noGrp="1"/>
          </p:cNvSpPr>
          <p:nvPr>
            <p:ph type="ctrTitle"/>
          </p:nvPr>
        </p:nvSpPr>
        <p:spPr>
          <a:xfrm>
            <a:off x="1751012" y="1300786"/>
            <a:ext cx="8689976" cy="899076"/>
          </a:xfrm>
        </p:spPr>
        <p:txBody>
          <a:bodyPr>
            <a:normAutofit fontScale="90000"/>
          </a:bodyPr>
          <a:lstStyle/>
          <a:p>
            <a:r>
              <a:rPr lang="es-AR" sz="4000" b="1" dirty="0">
                <a:solidFill>
                  <a:srgbClr val="333399"/>
                </a:solidFill>
                <a:effectLst/>
                <a:latin typeface="Calibri" panose="020F0502020204030204" pitchFamily="34" charset="0"/>
                <a:ea typeface="Times New Roman" panose="02020603050405020304" pitchFamily="18" charset="0"/>
                <a:cs typeface="Calibri" panose="020F0502020204030204" pitchFamily="34" charset="0"/>
              </a:rPr>
              <a:t>¿Confesarse con un hombre?</a:t>
            </a:r>
            <a:br>
              <a:rPr lang="es-ES" sz="4000" dirty="0">
                <a:effectLst/>
                <a:latin typeface="Calibri" panose="020F0502020204030204" pitchFamily="34" charset="0"/>
                <a:ea typeface="Calibri" panose="020F0502020204030204" pitchFamily="34" charset="0"/>
                <a:cs typeface="Times New Roman" panose="02020603050405020304" pitchFamily="18" charset="0"/>
              </a:rPr>
            </a:br>
            <a:endParaRPr lang="es-ES" sz="4000" dirty="0"/>
          </a:p>
        </p:txBody>
      </p:sp>
      <p:sp>
        <p:nvSpPr>
          <p:cNvPr id="3" name="Subtítulo 2">
            <a:extLst>
              <a:ext uri="{FF2B5EF4-FFF2-40B4-BE49-F238E27FC236}">
                <a16:creationId xmlns:a16="http://schemas.microsoft.com/office/drawing/2014/main" id="{9218404F-238F-C257-1797-055C1BD52293}"/>
              </a:ext>
            </a:extLst>
          </p:cNvPr>
          <p:cNvSpPr>
            <a:spLocks noGrp="1"/>
          </p:cNvSpPr>
          <p:nvPr>
            <p:ph type="subTitle" idx="1"/>
          </p:nvPr>
        </p:nvSpPr>
        <p:spPr>
          <a:xfrm>
            <a:off x="1459464" y="2481470"/>
            <a:ext cx="8689976" cy="1371599"/>
          </a:xfrm>
        </p:spPr>
        <p:txBody>
          <a:bodyPr>
            <a:normAutofit/>
          </a:bodyPr>
          <a:lstStyle/>
          <a:p>
            <a:r>
              <a:rPr lang="es-ES" sz="4000" b="1" dirty="0">
                <a:solidFill>
                  <a:schemeClr val="accent1">
                    <a:lumMod val="50000"/>
                  </a:schemeClr>
                </a:solidFill>
              </a:rPr>
              <a:t>¿POR QUÉ CONFESARSE?</a:t>
            </a:r>
          </a:p>
        </p:txBody>
      </p:sp>
      <p:pic>
        <p:nvPicPr>
          <p:cNvPr id="4" name="Imagen 3" descr="Una estatua de un hombre&#10;&#10;Descripción generada automáticamente con confianza baja">
            <a:extLst>
              <a:ext uri="{FF2B5EF4-FFF2-40B4-BE49-F238E27FC236}">
                <a16:creationId xmlns:a16="http://schemas.microsoft.com/office/drawing/2014/main" id="{A6009E33-ED89-29F0-9A10-E325258EF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952" y="3853069"/>
            <a:ext cx="3429000" cy="2206293"/>
          </a:xfrm>
          <a:prstGeom prst="rect">
            <a:avLst/>
          </a:prstGeom>
        </p:spPr>
      </p:pic>
    </p:spTree>
    <p:extLst>
      <p:ext uri="{BB962C8B-B14F-4D97-AF65-F5344CB8AC3E}">
        <p14:creationId xmlns:p14="http://schemas.microsoft.com/office/powerpoint/2010/main" val="292512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0744C-916A-A396-37F7-AB5B5346B513}"/>
              </a:ext>
            </a:extLst>
          </p:cNvPr>
          <p:cNvSpPr>
            <a:spLocks noGrp="1"/>
          </p:cNvSpPr>
          <p:nvPr>
            <p:ph type="title"/>
          </p:nvPr>
        </p:nvSpPr>
        <p:spPr>
          <a:xfrm>
            <a:off x="913774" y="441097"/>
            <a:ext cx="10364451" cy="937327"/>
          </a:xfrm>
        </p:spPr>
        <p:txBody>
          <a:bodyPr>
            <a:noAutofit/>
          </a:bodyPr>
          <a:lstStyle/>
          <a:p>
            <a:pPr algn="l"/>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Confesarse parece no estar de moda </a:t>
            </a:r>
            <a:br>
              <a:rPr lang="es-ES" sz="24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br>
              <a:rPr lang="es-ES" sz="24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b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Quizá sea difícil y al principio cueste un gran esfuerzo. Pero es una de las mayores gracias, que podamos comenzar siempre de nuevo en nuestra vida, totalmente libres de				     	cargas acogidos en el amor y 						equipados con una fuerza nueva. Dios 				es misericordioso, y no desea nada 					más ardientemente que nosotros nos 	           		</a:t>
            </a:r>
            <a: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acojamos a su misericordia.</a:t>
            </a:r>
            <a:b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Quien se ha confesado abre una nueva </a:t>
            </a:r>
            <a:r>
              <a:rPr lang="es-ES" sz="24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pá</a:t>
            </a: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página en 	blanco en el libro de su 					vida. [</a:t>
            </a:r>
            <a:r>
              <a:rPr lang="es-ES" sz="24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Youcat</a:t>
            </a: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226]</a:t>
            </a:r>
            <a:br>
              <a:rPr lang="es-ES" sz="2400" dirty="0">
                <a:effectLst/>
                <a:latin typeface="Calibri" panose="020F0502020204030204" pitchFamily="34" charset="0"/>
                <a:ea typeface="Calibri" panose="020F0502020204030204" pitchFamily="34" charset="0"/>
                <a:cs typeface="Times New Roman" panose="02020603050405020304" pitchFamily="18" charset="0"/>
              </a:rPr>
            </a:br>
            <a:endParaRPr lang="es-ES" sz="2400" dirty="0"/>
          </a:p>
        </p:txBody>
      </p:sp>
      <p:pic>
        <p:nvPicPr>
          <p:cNvPr id="4" name="Marcador de contenido 3" descr="Imagen que contiene persona, exterior, mujer, sostener&#10;&#10;Descripción generada automáticamente">
            <a:extLst>
              <a:ext uri="{FF2B5EF4-FFF2-40B4-BE49-F238E27FC236}">
                <a16:creationId xmlns:a16="http://schemas.microsoft.com/office/drawing/2014/main" id="{A1B9290A-FB32-5631-3033-C04559E02AF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8948" y="2958530"/>
            <a:ext cx="4041913" cy="3278463"/>
          </a:xfrm>
          <a:prstGeom prst="rect">
            <a:avLst/>
          </a:prstGeom>
        </p:spPr>
      </p:pic>
    </p:spTree>
    <p:extLst>
      <p:ext uri="{BB962C8B-B14F-4D97-AF65-F5344CB8AC3E}">
        <p14:creationId xmlns:p14="http://schemas.microsoft.com/office/powerpoint/2010/main" val="281793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9D190-F6A6-8E3C-1523-C1D7020DE50C}"/>
              </a:ext>
            </a:extLst>
          </p:cNvPr>
          <p:cNvSpPr>
            <a:spLocks noGrp="1"/>
          </p:cNvSpPr>
          <p:nvPr>
            <p:ph type="title"/>
          </p:nvPr>
        </p:nvSpPr>
        <p:spPr/>
        <p:txBody>
          <a:bodyPr>
            <a:noAutofit/>
          </a:bodyPr>
          <a:lstStyle/>
          <a:p>
            <a:pPr>
              <a:lnSpc>
                <a:spcPct val="150000"/>
              </a:lnSpc>
            </a:pPr>
            <a:br>
              <a:rPr lang="es-ES" sz="3200" dirty="0">
                <a:solidFill>
                  <a:srgbClr val="111111"/>
                </a:solidFill>
                <a:effectLst/>
                <a:latin typeface="Times New Roman" panose="02020603050405020304" pitchFamily="18" charset="0"/>
                <a:ea typeface="Times New Roman" panose="02020603050405020304" pitchFamily="18" charset="0"/>
              </a:rPr>
            </a:br>
            <a:br>
              <a:rPr lang="es-ES" sz="3200" dirty="0">
                <a:solidFill>
                  <a:srgbClr val="111111"/>
                </a:solidFill>
                <a:effectLst/>
                <a:latin typeface="Times New Roman" panose="02020603050405020304" pitchFamily="18" charset="0"/>
                <a:ea typeface="Times New Roman" panose="02020603050405020304" pitchFamily="18" charset="0"/>
              </a:rPr>
            </a:br>
            <a:r>
              <a:rPr lang="es-ES" sz="3200" dirty="0">
                <a:solidFill>
                  <a:srgbClr val="111111"/>
                </a:solidFill>
                <a:effectLst/>
                <a:highlight>
                  <a:srgbClr val="00FF00"/>
                </a:highlight>
                <a:latin typeface="Times New Roman" panose="02020603050405020304" pitchFamily="18" charset="0"/>
                <a:ea typeface="Times New Roman" panose="02020603050405020304" pitchFamily="18" charset="0"/>
              </a:rPr>
              <a:t>En ningún lugar ha expresado Jesús de forma más bella lo que sucede en el sacramento de la Penitencia que en la parábola del hijo pródigo</a:t>
            </a:r>
            <a:endParaRPr lang="es-ES" sz="3200" dirty="0">
              <a:highlight>
                <a:srgbClr val="00FF00"/>
              </a:highlight>
            </a:endParaRPr>
          </a:p>
        </p:txBody>
      </p:sp>
      <p:sp>
        <p:nvSpPr>
          <p:cNvPr id="3" name="Marcador de contenido 2">
            <a:extLst>
              <a:ext uri="{FF2B5EF4-FFF2-40B4-BE49-F238E27FC236}">
                <a16:creationId xmlns:a16="http://schemas.microsoft.com/office/drawing/2014/main" id="{E08E7A0D-D40D-7D51-BA27-782BFB7E9D1A}"/>
              </a:ext>
            </a:extLst>
          </p:cNvPr>
          <p:cNvSpPr>
            <a:spLocks noGrp="1"/>
          </p:cNvSpPr>
          <p:nvPr>
            <p:ph sz="quarter" idx="13"/>
          </p:nvPr>
        </p:nvSpPr>
        <p:spPr>
          <a:xfrm>
            <a:off x="290922" y="2214694"/>
            <a:ext cx="10363826" cy="4024789"/>
          </a:xfrm>
        </p:spPr>
        <p:txBody>
          <a:bodyPr>
            <a:normAutofit fontScale="77500" lnSpcReduction="20000"/>
          </a:bodyPr>
          <a:lstStyle/>
          <a:p>
            <a:pPr marL="0" indent="0">
              <a:buNone/>
            </a:pPr>
            <a:endParaRPr lang="es-ES" sz="1800" dirty="0">
              <a:solidFill>
                <a:srgbClr val="111111"/>
              </a:solidFill>
              <a:effectLst/>
              <a:latin typeface="Times New Roman" panose="02020603050405020304" pitchFamily="18" charset="0"/>
              <a:ea typeface="Times New Roman" panose="02020603050405020304" pitchFamily="18" charset="0"/>
            </a:endParaRPr>
          </a:p>
          <a:p>
            <a:pPr marL="0" indent="0">
              <a:buNone/>
            </a:pPr>
            <a:endParaRPr lang="es-ES" sz="1800" dirty="0">
              <a:solidFill>
                <a:srgbClr val="111111"/>
              </a:solidFill>
              <a:latin typeface="Times New Roman" panose="02020603050405020304" pitchFamily="18" charset="0"/>
              <a:ea typeface="Times New Roman" panose="02020603050405020304" pitchFamily="18" charset="0"/>
            </a:endParaRPr>
          </a:p>
          <a:p>
            <a:pPr marL="0" indent="0">
              <a:buNone/>
            </a:pPr>
            <a:endParaRPr lang="es-ES" sz="1800" dirty="0">
              <a:solidFill>
                <a:srgbClr val="111111"/>
              </a:solidFill>
              <a:effectLst/>
              <a:latin typeface="Times New Roman" panose="02020603050405020304" pitchFamily="18" charset="0"/>
              <a:ea typeface="Times New Roman" panose="02020603050405020304" pitchFamily="18" charset="0"/>
            </a:endParaRPr>
          </a:p>
          <a:p>
            <a:pPr marL="0" indent="0">
              <a:buNone/>
            </a:pPr>
            <a:endParaRPr lang="es-ES" sz="2400" b="1" dirty="0">
              <a:solidFill>
                <a:srgbClr val="111111"/>
              </a:solidFill>
              <a:effectLst/>
              <a:latin typeface="Times New Roman" panose="02020603050405020304" pitchFamily="18" charset="0"/>
              <a:ea typeface="Times New Roman" panose="02020603050405020304" pitchFamily="18" charset="0"/>
            </a:endParaRPr>
          </a:p>
          <a:p>
            <a:pPr marL="0" indent="0">
              <a:buNone/>
            </a:pPr>
            <a:endParaRPr lang="es-ES" sz="2400" b="1" dirty="0">
              <a:solidFill>
                <a:srgbClr val="111111"/>
              </a:solidFill>
              <a:effectLst/>
              <a:latin typeface="Times New Roman" panose="02020603050405020304" pitchFamily="18" charset="0"/>
              <a:ea typeface="Times New Roman" panose="02020603050405020304" pitchFamily="18" charset="0"/>
            </a:endParaRPr>
          </a:p>
          <a:p>
            <a:pPr marL="0" indent="0">
              <a:buNone/>
            </a:pPr>
            <a:r>
              <a:rPr lang="es-ES" sz="2400" b="1" dirty="0">
                <a:solidFill>
                  <a:srgbClr val="111111"/>
                </a:solidFill>
                <a:effectLst/>
                <a:latin typeface="Times New Roman" panose="02020603050405020304" pitchFamily="18" charset="0"/>
                <a:ea typeface="Times New Roman" panose="02020603050405020304" pitchFamily="18" charset="0"/>
              </a:rPr>
              <a:t>Dios Padre nos espera con un </a:t>
            </a:r>
          </a:p>
          <a:p>
            <a:pPr marL="0" indent="0">
              <a:buNone/>
            </a:pPr>
            <a:r>
              <a:rPr lang="es-ES" sz="2400" b="1" dirty="0">
                <a:solidFill>
                  <a:srgbClr val="111111"/>
                </a:solidFill>
                <a:effectLst/>
                <a:latin typeface="Times New Roman" panose="02020603050405020304" pitchFamily="18" charset="0"/>
                <a:ea typeface="Times New Roman" panose="02020603050405020304" pitchFamily="18" charset="0"/>
              </a:rPr>
              <a:t>deseo mayor e incluso infinito; </a:t>
            </a:r>
          </a:p>
          <a:p>
            <a:pPr marL="0" indent="0">
              <a:buNone/>
            </a:pPr>
            <a:r>
              <a:rPr lang="es-ES" sz="2400" b="1" dirty="0">
                <a:solidFill>
                  <a:srgbClr val="111111"/>
                </a:solidFill>
                <a:effectLst/>
                <a:latin typeface="Times New Roman" panose="02020603050405020304" pitchFamily="18" charset="0"/>
                <a:ea typeface="Times New Roman" panose="02020603050405020304" pitchFamily="18" charset="0"/>
              </a:rPr>
              <a:t>nos perdona cuando regresamos;</a:t>
            </a:r>
          </a:p>
          <a:p>
            <a:pPr marL="0" indent="0">
              <a:buNone/>
            </a:pPr>
            <a:r>
              <a:rPr lang="es-ES" sz="2400" b="1" dirty="0">
                <a:solidFill>
                  <a:srgbClr val="111111"/>
                </a:solidFill>
                <a:effectLst/>
                <a:latin typeface="Times New Roman" panose="02020603050405020304" pitchFamily="18" charset="0"/>
                <a:ea typeface="Times New Roman" panose="02020603050405020304" pitchFamily="18" charset="0"/>
              </a:rPr>
              <a:t>nos acepta siempre, </a:t>
            </a:r>
          </a:p>
          <a:p>
            <a:pPr marL="0" indent="0">
              <a:buNone/>
            </a:pPr>
            <a:r>
              <a:rPr lang="es-ES" sz="2400" b="1" dirty="0">
                <a:solidFill>
                  <a:srgbClr val="111111"/>
                </a:solidFill>
                <a:effectLst/>
                <a:latin typeface="Times New Roman" panose="02020603050405020304" pitchFamily="18" charset="0"/>
                <a:ea typeface="Times New Roman" panose="02020603050405020304" pitchFamily="18" charset="0"/>
              </a:rPr>
              <a:t>perdona el pecado</a:t>
            </a:r>
            <a:endParaRPr lang="es-ES" sz="2400" b="1" dirty="0"/>
          </a:p>
        </p:txBody>
      </p:sp>
      <p:pic>
        <p:nvPicPr>
          <p:cNvPr id="3074" name="Picture 2" descr="Lo que no se suele señalar de la parábola del hijo pródigo">
            <a:extLst>
              <a:ext uri="{FF2B5EF4-FFF2-40B4-BE49-F238E27FC236}">
                <a16:creationId xmlns:a16="http://schemas.microsoft.com/office/drawing/2014/main" id="{30DC3615-6048-51F6-C02C-39504DC76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975" y="3752258"/>
            <a:ext cx="3298442" cy="20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0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878DCF-5DDA-6664-ADE1-8130DEA583BB}"/>
              </a:ext>
            </a:extLst>
          </p:cNvPr>
          <p:cNvSpPr>
            <a:spLocks noGrp="1"/>
          </p:cNvSpPr>
          <p:nvPr>
            <p:ph sz="quarter" idx="13"/>
          </p:nvPr>
        </p:nvSpPr>
        <p:spPr>
          <a:xfrm>
            <a:off x="913774" y="516835"/>
            <a:ext cx="10363826" cy="5844207"/>
          </a:xfrm>
        </p:spPr>
        <p:txBody>
          <a:bodyPr/>
          <a:lstStyle/>
          <a:p>
            <a:pPr marL="0" indent="0" algn="ctr">
              <a:buNone/>
            </a:pPr>
            <a:r>
              <a:rPr lang="es-ES" sz="2400" b="1" dirty="0">
                <a:solidFill>
                  <a:schemeClr val="accent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El sacerdote concede el perdón «en la persona de Cristo»; y cuando dice «Yo te perdono...» no se refiere a la persona del sacerdote sino a la persona de Cristo que actúa en él.  </a:t>
            </a:r>
            <a:endParaRPr lang="es-ES" sz="2400" b="1" dirty="0">
              <a:solidFill>
                <a:schemeClr val="accent1">
                  <a:lumMod val="50000"/>
                </a:schemeClr>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El protestante comete pecados, ora a Dios, pide perdón, y dice que Dios lo perdona. Pero ¿cómo sabe que, efectivamente, Dios le ha perdonado? Muy difícilmente queda seguro de haber sido perdonado. </a:t>
            </a:r>
          </a:p>
          <a:p>
            <a:pPr marL="0" indent="0">
              <a:buNone/>
            </a:pPr>
            <a:endParaRPr lang="es-ES" b="1"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En cambio, el católico, después de una confesión </a:t>
            </a: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bien hecha, cuando el sacerdote levanta su mano </a:t>
            </a: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consagrada y le dice: «Yo te absuelvo en el nombre </a:t>
            </a: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del Padre...», queda con una gran seguridad de </a:t>
            </a: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haber sido perdonado y con una paz en el alma que </a:t>
            </a:r>
          </a:p>
          <a:p>
            <a:pPr marL="0" indent="0">
              <a:spcBef>
                <a:spcPts val="0"/>
              </a:spcBef>
              <a:buNone/>
            </a:pPr>
            <a:r>
              <a:rPr lang="es-ES" b="1" dirty="0">
                <a:effectLst/>
                <a:latin typeface="Calibri" panose="020F0502020204030204" pitchFamily="34" charset="0"/>
                <a:ea typeface="Times New Roman" panose="02020603050405020304" pitchFamily="18" charset="0"/>
                <a:cs typeface="Calibri" panose="020F0502020204030204" pitchFamily="34" charset="0"/>
              </a:rPr>
              <a:t>no encuentra por ningún otro camino. </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pic>
        <p:nvPicPr>
          <p:cNvPr id="4" name="Imagen 3" descr="Imagen que contiene interior, ropa, persona, vestido&#10;&#10;Descripción generada automáticamente">
            <a:extLst>
              <a:ext uri="{FF2B5EF4-FFF2-40B4-BE49-F238E27FC236}">
                <a16:creationId xmlns:a16="http://schemas.microsoft.com/office/drawing/2014/main" id="{CB8A7224-4D32-D4C7-E852-4E01B291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862" y="2888975"/>
            <a:ext cx="2312781" cy="2902225"/>
          </a:xfrm>
          <a:prstGeom prst="rect">
            <a:avLst/>
          </a:prstGeom>
        </p:spPr>
      </p:pic>
    </p:spTree>
    <p:extLst>
      <p:ext uri="{BB962C8B-B14F-4D97-AF65-F5344CB8AC3E}">
        <p14:creationId xmlns:p14="http://schemas.microsoft.com/office/powerpoint/2010/main" val="75608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00645-ED34-31E3-AC61-688607D932E5}"/>
              </a:ext>
            </a:extLst>
          </p:cNvPr>
          <p:cNvSpPr>
            <a:spLocks noGrp="1"/>
          </p:cNvSpPr>
          <p:nvPr>
            <p:ph type="title"/>
          </p:nvPr>
        </p:nvSpPr>
        <p:spPr>
          <a:xfrm>
            <a:off x="913775" y="618518"/>
            <a:ext cx="10364451" cy="1011500"/>
          </a:xfrm>
        </p:spPr>
        <p:txBody>
          <a:bodyPr>
            <a:normAutofit/>
          </a:bodyPr>
          <a:lstStyle/>
          <a:p>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400" b="1" dirty="0">
                <a:solidFill>
                  <a:srgbClr val="009BD8"/>
                </a:solidFill>
                <a:effectLst/>
                <a:latin typeface="Arial" panose="020B0604020202020204" pitchFamily="34" charset="0"/>
                <a:ea typeface="Times New Roman" panose="02020603050405020304" pitchFamily="18" charset="0"/>
                <a:cs typeface="Times New Roman" panose="02020603050405020304" pitchFamily="18" charset="0"/>
              </a:rPr>
              <a:t>¿Puede uno confesarse también cuando no se han cometido pecados graves?</a:t>
            </a:r>
            <a:endParaRPr lang="es-ES" sz="2400" dirty="0"/>
          </a:p>
        </p:txBody>
      </p:sp>
      <p:sp>
        <p:nvSpPr>
          <p:cNvPr id="3" name="Marcador de contenido 2">
            <a:extLst>
              <a:ext uri="{FF2B5EF4-FFF2-40B4-BE49-F238E27FC236}">
                <a16:creationId xmlns:a16="http://schemas.microsoft.com/office/drawing/2014/main" id="{2AD33625-A465-38A6-412E-140DB9465A30}"/>
              </a:ext>
            </a:extLst>
          </p:cNvPr>
          <p:cNvSpPr>
            <a:spLocks noGrp="1"/>
          </p:cNvSpPr>
          <p:nvPr>
            <p:ph sz="quarter" idx="13"/>
          </p:nvPr>
        </p:nvSpPr>
        <p:spPr>
          <a:xfrm>
            <a:off x="913774" y="1722784"/>
            <a:ext cx="10363826" cy="4068416"/>
          </a:xfrm>
        </p:spPr>
        <p:txBody>
          <a:bodyPr>
            <a:normAutofit lnSpcReduction="10000"/>
          </a:bodyPr>
          <a:lstStyle/>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La confesión es también en esa ocasión el gran regalo de la curación y de la unión más íntima con el Señor, aunque estrictamente uno no estuviera obligado a confesarse.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buNone/>
            </a:pPr>
            <a:r>
              <a:rPr lang="es-ES" sz="2400" b="1" dirty="0">
                <a:solidFill>
                  <a:srgbClr val="009BD8"/>
                </a:solidFill>
                <a:effectLst/>
                <a:latin typeface="Arial" panose="020B0604020202020204" pitchFamily="34" charset="0"/>
                <a:ea typeface="Times New Roman" panose="02020603050405020304" pitchFamily="18" charset="0"/>
                <a:cs typeface="Times New Roman" panose="02020603050405020304" pitchFamily="18" charset="0"/>
              </a:rPr>
              <a:t>¿Puede un sacerdote contar a otras personas algo que haya conocido en la confesión?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No, de ningún modo. El secreto de confesión es absoluto. </a:t>
            </a:r>
          </a:p>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Todo presbítero quedaría excomulgado si contara </a:t>
            </a:r>
          </a:p>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 otras personas cualquier cosa que haya conocido </a:t>
            </a:r>
          </a:p>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en confesión. Ni siquiera a la policía puede decir </a:t>
            </a:r>
          </a:p>
          <a:p>
            <a:pPr marL="0" indent="0">
              <a:buNone/>
            </a:pPr>
            <a:r>
              <a:rPr lang="es-ES"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o insinuar algo.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descr="Imagen que contiene interior, hombre, parado, gato&#10;&#10;Descripción generada automáticamente">
            <a:extLst>
              <a:ext uri="{FF2B5EF4-FFF2-40B4-BE49-F238E27FC236}">
                <a16:creationId xmlns:a16="http://schemas.microsoft.com/office/drawing/2014/main" id="{35886AB0-3C24-453D-1BE7-1363C4016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712" y="4529511"/>
            <a:ext cx="2418715" cy="1354455"/>
          </a:xfrm>
          <a:prstGeom prst="rect">
            <a:avLst/>
          </a:prstGeom>
        </p:spPr>
      </p:pic>
    </p:spTree>
    <p:extLst>
      <p:ext uri="{BB962C8B-B14F-4D97-AF65-F5344CB8AC3E}">
        <p14:creationId xmlns:p14="http://schemas.microsoft.com/office/powerpoint/2010/main" val="90195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8203A-8570-FD9C-B940-3194A542957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4511872-34F8-3097-2539-E2A08C7EDE4D}"/>
              </a:ext>
            </a:extLst>
          </p:cNvPr>
          <p:cNvSpPr>
            <a:spLocks noGrp="1"/>
          </p:cNvSpPr>
          <p:nvPr>
            <p:ph sz="quarter" idx="13"/>
          </p:nvPr>
        </p:nvSpPr>
        <p:spPr/>
        <p:txBody>
          <a:bodyPr/>
          <a:lstStyle/>
          <a:p>
            <a:endParaRPr lang="es-ES" dirty="0"/>
          </a:p>
        </p:txBody>
      </p:sp>
    </p:spTree>
    <p:extLst>
      <p:ext uri="{BB962C8B-B14F-4D97-AF65-F5344CB8AC3E}">
        <p14:creationId xmlns:p14="http://schemas.microsoft.com/office/powerpoint/2010/main" val="155609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DCB2C5-7D94-EE12-E186-E3AEAB2C7709}"/>
              </a:ext>
            </a:extLst>
          </p:cNvPr>
          <p:cNvSpPr>
            <a:spLocks noGrp="1"/>
          </p:cNvSpPr>
          <p:nvPr>
            <p:ph sz="quarter" idx="13"/>
          </p:nvPr>
        </p:nvSpPr>
        <p:spPr>
          <a:xfrm>
            <a:off x="913774" y="323558"/>
            <a:ext cx="10363826" cy="6063174"/>
          </a:xfrm>
        </p:spPr>
        <p:txBody>
          <a:bodyPr>
            <a:normAutofit fontScale="92500" lnSpcReduction="20000"/>
          </a:bodyPr>
          <a:lstStyle/>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¿Quién podía perdonar los pecados en el Antiguo Testamento?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¿Quién puede perdonarlos en el Nuevo Testamento?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¿A quiénes delegó Jesús este poder?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¿A quiénes lo delegaron los Apóstoles?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¿En nombre de quién perdonan los sacerdotes?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¿Qué significa que el sacerdote perdona en nombre de Cristo?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¿Puede un católico confesar sus pecados directamente a Dios?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¿Cuándo tiene seguridad el católico de que es perdonado por Dios?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¿La tiene igual el protestante?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s-ES" sz="28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¿Cómo se confiesan ellos? </a:t>
            </a:r>
            <a:endParaRPr lang="es-ES"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65897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17768-8811-5B79-65B9-974D4607D5D3}"/>
              </a:ext>
            </a:extLst>
          </p:cNvPr>
          <p:cNvSpPr>
            <a:spLocks noGrp="1"/>
          </p:cNvSpPr>
          <p:nvPr>
            <p:ph type="title"/>
          </p:nvPr>
        </p:nvSpPr>
        <p:spPr/>
        <p:txBody>
          <a:bodyPr>
            <a:normAutofit fontScale="90000"/>
          </a:bodyPr>
          <a:lstStyle/>
          <a:p>
            <a:pPr>
              <a:lnSpc>
                <a:spcPct val="107000"/>
              </a:lnSpc>
              <a:spcAft>
                <a:spcPts val="600"/>
              </a:spcAft>
            </a:pPr>
            <a:r>
              <a:rPr lang="es-E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Hay gente que piensa:</a:t>
            </a:r>
            <a:b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s-E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«¿Cómo me voy a confesar con un pecador como yo? </a:t>
            </a:r>
            <a:br>
              <a:rPr lang="es-E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s-E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Yo me confieso con Dios y punto. Le rezo, le pido perdón y Dios me perdona». </a:t>
            </a:r>
            <a:br>
              <a:rPr lang="es-E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C89D5305-C84E-DEB6-5E72-028BD3EA2BA1}"/>
              </a:ext>
            </a:extLst>
          </p:cNvPr>
          <p:cNvSpPr>
            <a:spLocks noGrp="1"/>
          </p:cNvSpPr>
          <p:nvPr>
            <p:ph sz="quarter" idx="13"/>
          </p:nvPr>
        </p:nvSpPr>
        <p:spPr>
          <a:xfrm>
            <a:off x="913774" y="2367092"/>
            <a:ext cx="10363826" cy="4174385"/>
          </a:xfrm>
        </p:spPr>
        <p:txBody>
          <a:bodyPr>
            <a:normAutofit lnSpcReduction="10000"/>
          </a:bodyPr>
          <a:lstStyle/>
          <a:p>
            <a:pPr algn="ctr"/>
            <a:r>
              <a:rPr lang="es-ES" sz="2400" dirty="0">
                <a:effectLst/>
                <a:latin typeface="Calibri" panose="020F0502020204030204" pitchFamily="34" charset="0"/>
                <a:ea typeface="Times New Roman" panose="02020603050405020304" pitchFamily="18" charset="0"/>
                <a:cs typeface="Calibri" panose="020F0502020204030204" pitchFamily="34" charset="0"/>
              </a:rPr>
              <a:t>Muchas veces acomodamos la religión a nuestra manera, y así pasa también con la confesión. La confesión no es solamente «pecar, orar y listo». </a:t>
            </a:r>
          </a:p>
          <a:p>
            <a:pPr marL="0" indent="0">
              <a:buNone/>
            </a:pPr>
            <a:r>
              <a:rPr lang="es-E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HAY QUE:</a:t>
            </a:r>
            <a:endParaRPr lang="es-E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buscar a un sacerdote.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Hacer un gran acto de humildad.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Decirle los pecados.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Recibir unos consejos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RECIBIR La absolución del sacerdote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descr="Imagen que contiene exterior, hombre, parado, vistiendo&#10;&#10;Descripción generada automáticamente">
            <a:extLst>
              <a:ext uri="{FF2B5EF4-FFF2-40B4-BE49-F238E27FC236}">
                <a16:creationId xmlns:a16="http://schemas.microsoft.com/office/drawing/2014/main" id="{9CCAAC58-7AE4-5E59-EB46-3C6974B5B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5" y="4055911"/>
            <a:ext cx="3482340" cy="1741170"/>
          </a:xfrm>
          <a:prstGeom prst="rect">
            <a:avLst/>
          </a:prstGeom>
        </p:spPr>
      </p:pic>
    </p:spTree>
    <p:extLst>
      <p:ext uri="{BB962C8B-B14F-4D97-AF65-F5344CB8AC3E}">
        <p14:creationId xmlns:p14="http://schemas.microsoft.com/office/powerpoint/2010/main" val="278805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0B33B-84DD-7B50-E058-1B8A84E423B4}"/>
              </a:ext>
            </a:extLst>
          </p:cNvPr>
          <p:cNvSpPr>
            <a:spLocks noGrp="1"/>
          </p:cNvSpPr>
          <p:nvPr>
            <p:ph type="title"/>
          </p:nvPr>
        </p:nvSpPr>
        <p:spPr/>
        <p:txBody>
          <a:bodyPr/>
          <a:lstStyle/>
          <a:p>
            <a:r>
              <a:rPr lang="es-ES" b="1" dirty="0">
                <a:solidFill>
                  <a:srgbClr val="009BD8"/>
                </a:solidFill>
                <a:latin typeface="Arial" panose="020B0604020202020204" pitchFamily="34" charset="0"/>
                <a:ea typeface="Times New Roman" panose="02020603050405020304" pitchFamily="18" charset="0"/>
                <a:cs typeface="Times New Roman" panose="02020603050405020304" pitchFamily="18" charset="0"/>
              </a:rPr>
              <a:t>¿Por qué hay un sacramento de la Reconciliación después del Bautismo?</a:t>
            </a:r>
            <a:br>
              <a:rPr lang="es-ES"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074DD30C-A920-4023-1E4B-981E1C81376B}"/>
              </a:ext>
            </a:extLst>
          </p:cNvPr>
          <p:cNvSpPr>
            <a:spLocks noGrp="1"/>
          </p:cNvSpPr>
          <p:nvPr>
            <p:ph sz="quarter" idx="13"/>
          </p:nvPr>
        </p:nvSpPr>
        <p:spPr>
          <a:xfrm>
            <a:off x="1046296" y="1992718"/>
            <a:ext cx="10363826" cy="3424107"/>
          </a:xfrm>
        </p:spPr>
        <p:txBody>
          <a:bodyPr/>
          <a:lstStyle/>
          <a:p>
            <a:pPr marL="0" indent="0" algn="just">
              <a:lnSpc>
                <a:spcPct val="150000"/>
              </a:lnSpc>
              <a:spcAft>
                <a:spcPts val="1500"/>
              </a:spcAft>
              <a:buNone/>
            </a:pPr>
            <a:r>
              <a:rPr lang="es-ES"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Puesto que la vida nueva de la gracia, recibida en el Bautismo, no suprimió la debilidad de la naturaleza humana ni la inclinación al pecado (esto es, la concupiscencia), Cristo instituyó este sacramento para la conversión de los bautizados que se han alejado de Él por el pecado. [CIC 297]</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descr="Imagen que contiene edificio, firmar, exterior, calle&#10;&#10;Descripción generada automáticamente">
            <a:extLst>
              <a:ext uri="{FF2B5EF4-FFF2-40B4-BE49-F238E27FC236}">
                <a16:creationId xmlns:a16="http://schemas.microsoft.com/office/drawing/2014/main" id="{AD9F9B00-B804-5B45-3054-C03E60898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878" y="4421463"/>
            <a:ext cx="4015409" cy="1990725"/>
          </a:xfrm>
          <a:prstGeom prst="rect">
            <a:avLst/>
          </a:prstGeom>
        </p:spPr>
      </p:pic>
    </p:spTree>
    <p:extLst>
      <p:ext uri="{BB962C8B-B14F-4D97-AF65-F5344CB8AC3E}">
        <p14:creationId xmlns:p14="http://schemas.microsoft.com/office/powerpoint/2010/main" val="164225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2FB6C-5B55-7DC1-2596-067E0669BA6D}"/>
              </a:ext>
            </a:extLst>
          </p:cNvPr>
          <p:cNvSpPr>
            <a:spLocks noGrp="1"/>
          </p:cNvSpPr>
          <p:nvPr>
            <p:ph type="title"/>
          </p:nvPr>
        </p:nvSpPr>
        <p:spPr>
          <a:xfrm>
            <a:off x="913149" y="576777"/>
            <a:ext cx="10364451" cy="675248"/>
          </a:xfrm>
        </p:spPr>
        <p:txBody>
          <a:bodyPr>
            <a:normAutofit fontScale="90000"/>
          </a:bodyPr>
          <a:lstStyle/>
          <a:p>
            <a:r>
              <a:rPr lang="es-ES" sz="27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¿Qué nos enseña la Biblia acerca del perdón de los pecados?</a:t>
            </a:r>
            <a:r>
              <a:rPr lang="es-ES" sz="2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321D18CA-9455-21A6-47A6-00755ACD9E84}"/>
              </a:ext>
            </a:extLst>
          </p:cNvPr>
          <p:cNvSpPr>
            <a:spLocks noGrp="1"/>
          </p:cNvSpPr>
          <p:nvPr>
            <p:ph sz="quarter" idx="13"/>
          </p:nvPr>
        </p:nvSpPr>
        <p:spPr>
          <a:xfrm>
            <a:off x="913774" y="1069146"/>
            <a:ext cx="10363826" cy="5345722"/>
          </a:xfrm>
        </p:spPr>
        <p:txBody>
          <a:bodyPr/>
          <a:lstStyle/>
          <a:p>
            <a:pPr indent="450215" algn="just">
              <a:lnSpc>
                <a:spcPct val="107000"/>
              </a:lnSpc>
              <a:spcAft>
                <a:spcPts val="600"/>
              </a:spcAft>
            </a:pPr>
            <a:r>
              <a:rPr lang="es-ES" sz="2200" dirty="0">
                <a:effectLst/>
                <a:latin typeface="Calibri" panose="020F0502020204030204" pitchFamily="34" charset="0"/>
                <a:ea typeface="Times New Roman" panose="02020603050405020304" pitchFamily="18" charset="0"/>
                <a:cs typeface="Calibri" panose="020F0502020204030204" pitchFamily="34" charset="0"/>
              </a:rPr>
              <a:t>En el Antiguo Testamento el perdón de los pecados era un derecho solamente de Dios. Ningún profeta y ningún sacerdote del Antiguo Testamento pronunció absolución </a:t>
            </a:r>
            <a:r>
              <a:rPr lang="es-ES" sz="2200" dirty="0">
                <a:latin typeface="Calibri" panose="020F0502020204030204" pitchFamily="34" charset="0"/>
                <a:ea typeface="Times New Roman" panose="02020603050405020304" pitchFamily="18" charset="0"/>
                <a:cs typeface="Calibri" panose="020F0502020204030204" pitchFamily="34" charset="0"/>
              </a:rPr>
              <a:t>de pecados. Sólo Dios perdonaba el pecado. </a:t>
            </a:r>
            <a:endParaRPr lang="es-ES" sz="2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s-ES" sz="2200" dirty="0">
                <a:effectLst/>
                <a:latin typeface="Calibri" panose="020F0502020204030204" pitchFamily="34" charset="0"/>
                <a:ea typeface="Times New Roman" panose="02020603050405020304" pitchFamily="18" charset="0"/>
                <a:cs typeface="Calibri" panose="020F0502020204030204" pitchFamily="34" charset="0"/>
              </a:rPr>
              <a:t>En el Nuevo Testamento, por primera vez, aparece alguien que perdona los pecados: Jesús. </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0"/>
              </a:spcBef>
            </a:pPr>
            <a:r>
              <a:rPr lang="es-ES" sz="2200" dirty="0">
                <a:effectLst/>
                <a:latin typeface="Calibri" panose="020F0502020204030204" pitchFamily="34" charset="0"/>
                <a:ea typeface="Times New Roman" panose="02020603050405020304" pitchFamily="18" charset="0"/>
                <a:cs typeface="Calibri" panose="020F0502020204030204" pitchFamily="34" charset="0"/>
              </a:rPr>
              <a:t>Jesús dijo de sí mismo: «El Hijo del Hombre </a:t>
            </a:r>
          </a:p>
          <a:p>
            <a:pPr indent="0" algn="just">
              <a:lnSpc>
                <a:spcPct val="107000"/>
              </a:lnSpc>
              <a:spcBef>
                <a:spcPts val="0"/>
              </a:spcBef>
              <a:buNone/>
            </a:pPr>
            <a:r>
              <a:rPr lang="es-ES" sz="2200" dirty="0">
                <a:effectLst/>
                <a:latin typeface="Calibri" panose="020F0502020204030204" pitchFamily="34" charset="0"/>
                <a:ea typeface="Times New Roman" panose="02020603050405020304" pitchFamily="18" charset="0"/>
                <a:cs typeface="Calibri" panose="020F0502020204030204" pitchFamily="34" charset="0"/>
              </a:rPr>
              <a:t>tiene poder de perdonar los pecados en la tierra» </a:t>
            </a:r>
          </a:p>
          <a:p>
            <a:pPr indent="0" algn="just">
              <a:lnSpc>
                <a:spcPct val="107000"/>
              </a:lnSpc>
              <a:spcBef>
                <a:spcPts val="0"/>
              </a:spcBef>
              <a:buNone/>
            </a:pPr>
            <a:r>
              <a:rPr lang="es-ES" sz="2200" dirty="0">
                <a:effectLst/>
                <a:latin typeface="Calibri" panose="020F0502020204030204" pitchFamily="34" charset="0"/>
                <a:ea typeface="Times New Roman" panose="02020603050405020304" pitchFamily="18" charset="0"/>
                <a:cs typeface="Calibri" panose="020F0502020204030204" pitchFamily="34" charset="0"/>
              </a:rPr>
              <a:t>(Mc. 2, 10).</a:t>
            </a:r>
          </a:p>
          <a:p>
            <a:pPr marL="514350" indent="-285750" algn="just">
              <a:lnSpc>
                <a:spcPct val="107000"/>
              </a:lnSpc>
              <a:spcBef>
                <a:spcPts val="0"/>
              </a:spcBef>
            </a:pPr>
            <a:r>
              <a:rPr lang="es-ES" sz="2200" dirty="0">
                <a:effectLst/>
                <a:latin typeface="Calibri" panose="020F0502020204030204" pitchFamily="34" charset="0"/>
                <a:ea typeface="Times New Roman" panose="02020603050405020304" pitchFamily="18" charset="0"/>
                <a:cs typeface="Calibri" panose="020F0502020204030204" pitchFamily="34" charset="0"/>
              </a:rPr>
              <a:t>Jesús ejerció su poder divino: «Cuando Jesús vio </a:t>
            </a:r>
          </a:p>
          <a:p>
            <a:pPr indent="0" algn="just">
              <a:lnSpc>
                <a:spcPct val="107000"/>
              </a:lnSpc>
              <a:spcBef>
                <a:spcPts val="0"/>
              </a:spcBef>
              <a:buNone/>
            </a:pPr>
            <a:r>
              <a:rPr lang="es-ES" sz="2200" dirty="0">
                <a:effectLst/>
                <a:latin typeface="Calibri" panose="020F0502020204030204" pitchFamily="34" charset="0"/>
                <a:ea typeface="Times New Roman" panose="02020603050405020304" pitchFamily="18" charset="0"/>
                <a:cs typeface="Calibri" panose="020F0502020204030204" pitchFamily="34" charset="0"/>
              </a:rPr>
              <a:t>la fe de aquella gente, dijo al paralítico: Hijo, </a:t>
            </a:r>
          </a:p>
          <a:p>
            <a:pPr indent="0" algn="just">
              <a:lnSpc>
                <a:spcPct val="107000"/>
              </a:lnSpc>
              <a:spcBef>
                <a:spcPts val="0"/>
              </a:spcBef>
              <a:buNone/>
            </a:pPr>
            <a:r>
              <a:rPr lang="es-ES" sz="2200" dirty="0">
                <a:effectLst/>
                <a:latin typeface="Calibri" panose="020F0502020204030204" pitchFamily="34" charset="0"/>
                <a:ea typeface="Times New Roman" panose="02020603050405020304" pitchFamily="18" charset="0"/>
                <a:cs typeface="Calibri" panose="020F0502020204030204" pitchFamily="34" charset="0"/>
              </a:rPr>
              <a:t>tus pecados te son perdonados» (Mc. 2, 5). </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Bef>
                <a:spcPts val="0"/>
              </a:spcBef>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nterfaz de usuario gráfica, Sitio web, Calendario&#10;&#10;Descripción generada automáticamente">
            <a:extLst>
              <a:ext uri="{FF2B5EF4-FFF2-40B4-BE49-F238E27FC236}">
                <a16:creationId xmlns:a16="http://schemas.microsoft.com/office/drawing/2014/main" id="{F9BE50C9-4C62-1A03-BEED-E2B41F518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379" y="3299791"/>
            <a:ext cx="2459673" cy="2313561"/>
          </a:xfrm>
          <a:prstGeom prst="rect">
            <a:avLst/>
          </a:prstGeom>
        </p:spPr>
      </p:pic>
    </p:spTree>
    <p:extLst>
      <p:ext uri="{BB962C8B-B14F-4D97-AF65-F5344CB8AC3E}">
        <p14:creationId xmlns:p14="http://schemas.microsoft.com/office/powerpoint/2010/main" val="9194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A37D50-8733-6A19-68EE-EC9A7F2BF838}"/>
              </a:ext>
            </a:extLst>
          </p:cNvPr>
          <p:cNvSpPr>
            <a:spLocks noGrp="1"/>
          </p:cNvSpPr>
          <p:nvPr>
            <p:ph sz="quarter" idx="13"/>
          </p:nvPr>
        </p:nvSpPr>
        <p:spPr>
          <a:xfrm>
            <a:off x="913774" y="548640"/>
            <a:ext cx="10363826" cy="5242559"/>
          </a:xfrm>
        </p:spPr>
        <p:txBody>
          <a:bodyPr/>
          <a:lstStyle/>
          <a:p>
            <a:pPr indent="450215" algn="just">
              <a:lnSpc>
                <a:spcPct val="107000"/>
              </a:lnSpc>
              <a:spcAft>
                <a:spcPts val="600"/>
              </a:spcAft>
            </a:pPr>
            <a:r>
              <a:rPr lang="es-ES" sz="2400" dirty="0">
                <a:effectLst/>
                <a:latin typeface="Calibri" panose="020F0502020204030204" pitchFamily="34" charset="0"/>
                <a:ea typeface="Times New Roman" panose="02020603050405020304" pitchFamily="18" charset="0"/>
                <a:cs typeface="Calibri" panose="020F0502020204030204" pitchFamily="34" charset="0"/>
              </a:rPr>
              <a:t>Frente a una mujer pecadora Jesús dijo: «Sus pecados, sus numerosos pecados le quedan perdonados, por el mucho amor que mostró»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Lc</a:t>
            </a:r>
            <a:r>
              <a:rPr lang="es-ES" sz="2400" dirty="0">
                <a:effectLst/>
                <a:latin typeface="Calibri" panose="020F0502020204030204" pitchFamily="34" charset="0"/>
                <a:ea typeface="Times New Roman" panose="02020603050405020304" pitchFamily="18" charset="0"/>
                <a:cs typeface="Calibri" panose="020F0502020204030204" pitchFamily="34" charset="0"/>
              </a:rPr>
              <a:t>. 7, 47).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s-ES" sz="2400" dirty="0">
                <a:effectLst/>
                <a:latin typeface="Calibri" panose="020F0502020204030204" pitchFamily="34" charset="0"/>
                <a:ea typeface="Times New Roman" panose="02020603050405020304" pitchFamily="18" charset="0"/>
                <a:cs typeface="Calibri" panose="020F0502020204030204" pitchFamily="34" charset="0"/>
              </a:rPr>
              <a:t>Y en la cruz Jesús se dirigió a un criminal arrepentido: «En verdad te digo que hoy mismo estarás conmigo en el Paraíso»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Lc</a:t>
            </a:r>
            <a:r>
              <a:rPr lang="es-ES" sz="2400" dirty="0">
                <a:effectLst/>
                <a:latin typeface="Calibri" panose="020F0502020204030204" pitchFamily="34" charset="0"/>
                <a:ea typeface="Times New Roman" panose="02020603050405020304" pitchFamily="18" charset="0"/>
                <a:cs typeface="Calibri" panose="020F0502020204030204" pitchFamily="34" charset="0"/>
              </a:rPr>
              <a:t>. 23, 43).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pic>
        <p:nvPicPr>
          <p:cNvPr id="2" name="Imagen 1" descr="Imagen que contiene Texto&#10;&#10;Descripción generada automáticamente">
            <a:extLst>
              <a:ext uri="{FF2B5EF4-FFF2-40B4-BE49-F238E27FC236}">
                <a16:creationId xmlns:a16="http://schemas.microsoft.com/office/drawing/2014/main" id="{D0E5CEED-6807-0F05-CA24-5CDF60398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904" y="3140765"/>
            <a:ext cx="3988905" cy="2752035"/>
          </a:xfrm>
          <a:prstGeom prst="rect">
            <a:avLst/>
          </a:prstGeom>
        </p:spPr>
      </p:pic>
    </p:spTree>
    <p:extLst>
      <p:ext uri="{BB962C8B-B14F-4D97-AF65-F5344CB8AC3E}">
        <p14:creationId xmlns:p14="http://schemas.microsoft.com/office/powerpoint/2010/main" val="15313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2B7DD0-9E35-7404-4C65-7D0A61523812}"/>
              </a:ext>
            </a:extLst>
          </p:cNvPr>
          <p:cNvSpPr>
            <a:spLocks noGrp="1"/>
          </p:cNvSpPr>
          <p:nvPr>
            <p:ph sz="quarter" idx="13"/>
          </p:nvPr>
        </p:nvSpPr>
        <p:spPr>
          <a:xfrm>
            <a:off x="781252" y="450574"/>
            <a:ext cx="10363826" cy="5312897"/>
          </a:xfrm>
        </p:spPr>
        <p:txBody>
          <a:bodyPr/>
          <a:lstStyle/>
          <a:p>
            <a:pPr indent="0" algn="just">
              <a:lnSpc>
                <a:spcPct val="107000"/>
              </a:lnSpc>
              <a:spcAft>
                <a:spcPts val="600"/>
              </a:spcAft>
              <a:buNone/>
            </a:pPr>
            <a:r>
              <a:rPr lang="es-E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Jesús comunicó el poder de perdonar pecados a sus apóstoles. </a:t>
            </a:r>
          </a:p>
          <a:p>
            <a:pPr indent="450215" algn="just">
              <a:lnSpc>
                <a:spcPct val="107000"/>
              </a:lnSpc>
              <a:spcAft>
                <a:spcPts val="600"/>
              </a:spcAft>
            </a:pPr>
            <a:r>
              <a:rPr lang="es-ES" b="1" dirty="0">
                <a:effectLst/>
                <a:latin typeface="Calibri" panose="020F0502020204030204" pitchFamily="34" charset="0"/>
                <a:ea typeface="Times New Roman" panose="02020603050405020304" pitchFamily="18" charset="0"/>
                <a:cs typeface="Calibri" panose="020F0502020204030204" pitchFamily="34" charset="0"/>
              </a:rPr>
              <a:t>P</a:t>
            </a:r>
            <a:r>
              <a:rPr lang="es-ES" dirty="0">
                <a:effectLst/>
                <a:latin typeface="Calibri" panose="020F0502020204030204" pitchFamily="34" charset="0"/>
                <a:ea typeface="Times New Roman" panose="02020603050405020304" pitchFamily="18" charset="0"/>
                <a:cs typeface="Calibri" panose="020F0502020204030204" pitchFamily="34" charset="0"/>
              </a:rPr>
              <a:t>idió a sus discípulos que siempre se perdonaran las ofensas unos a otros (Mt. 18, 15-17).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s-ES" dirty="0">
                <a:effectLst/>
                <a:latin typeface="Calibri" panose="020F0502020204030204" pitchFamily="34" charset="0"/>
                <a:ea typeface="Times New Roman" panose="02020603050405020304" pitchFamily="18" charset="0"/>
                <a:cs typeface="Calibri" panose="020F0502020204030204" pitchFamily="34" charset="0"/>
              </a:rPr>
              <a:t>Jesús confió el ejercicio del poder de absolución solamente a sus apóstoles.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s-ES" dirty="0">
                <a:effectLst/>
                <a:latin typeface="Calibri" panose="020F0502020204030204" pitchFamily="34" charset="0"/>
                <a:ea typeface="Times New Roman" panose="02020603050405020304" pitchFamily="18" charset="0"/>
                <a:cs typeface="Calibri" panose="020F0502020204030204" pitchFamily="34" charset="0"/>
              </a:rPr>
              <a:t>Lo expresó particularmente en las palabras solemnes a Simón Pedro: «A ti te daré las llaves del Reino de los Cielos; y lo que ates en la tierra quedará atado en los cielos, y lo que desates en la tierra quedará desatado en los cielos» (Mt. 16, 19).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s-ES" dirty="0">
                <a:effectLst/>
                <a:latin typeface="Calibri" panose="020F0502020204030204" pitchFamily="34" charset="0"/>
                <a:ea typeface="Times New Roman" panose="02020603050405020304" pitchFamily="18" charset="0"/>
                <a:cs typeface="Calibri" panose="020F0502020204030204" pitchFamily="34" charset="0"/>
              </a:rPr>
              <a:t>Esta misma autoridad de «atar» y «desatar» la recibieron después todos los apóstoles (Mt. 18, 18).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pic>
        <p:nvPicPr>
          <p:cNvPr id="1026" name="Picture 2" descr="Penance - Confesion - St. Jude - New York, NY">
            <a:extLst>
              <a:ext uri="{FF2B5EF4-FFF2-40B4-BE49-F238E27FC236}">
                <a16:creationId xmlns:a16="http://schemas.microsoft.com/office/drawing/2014/main" id="{A3E9552A-699F-A7DA-515E-919A2E541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327" y="4092851"/>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6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28AB9-B07A-C3BA-1A26-B0C478470AC8}"/>
              </a:ext>
            </a:extLst>
          </p:cNvPr>
          <p:cNvSpPr>
            <a:spLocks noGrp="1"/>
          </p:cNvSpPr>
          <p:nvPr>
            <p:ph type="title"/>
          </p:nvPr>
        </p:nvSpPr>
        <p:spPr/>
        <p:txBody>
          <a:bodyPr>
            <a:normAutofit/>
          </a:bodyPr>
          <a:lstStyle/>
          <a:p>
            <a:r>
              <a:rPr lang="es-ES" b="1" dirty="0">
                <a:solidFill>
                  <a:srgbClr val="92D050"/>
                </a:solidFill>
                <a:latin typeface="Calibri" panose="020F0502020204030204" pitchFamily="34" charset="0"/>
                <a:ea typeface="Times New Roman" panose="02020603050405020304" pitchFamily="18" charset="0"/>
                <a:cs typeface="Calibri" panose="020F0502020204030204" pitchFamily="34" charset="0"/>
              </a:rPr>
              <a:t>La reconciliación con Dios pasa inseparablemente por la reconciliación con la Iglesia. </a:t>
            </a:r>
            <a:endParaRPr lang="es-ES" b="1" dirty="0">
              <a:solidFill>
                <a:srgbClr val="92D050"/>
              </a:solidFill>
            </a:endParaRPr>
          </a:p>
        </p:txBody>
      </p:sp>
      <p:sp>
        <p:nvSpPr>
          <p:cNvPr id="3" name="Marcador de contenido 2">
            <a:extLst>
              <a:ext uri="{FF2B5EF4-FFF2-40B4-BE49-F238E27FC236}">
                <a16:creationId xmlns:a16="http://schemas.microsoft.com/office/drawing/2014/main" id="{BC47EB15-5036-41AC-5F56-6A59BE3A0707}"/>
              </a:ext>
            </a:extLst>
          </p:cNvPr>
          <p:cNvSpPr>
            <a:spLocks noGrp="1"/>
          </p:cNvSpPr>
          <p:nvPr>
            <p:ph sz="quarter" idx="13"/>
          </p:nvPr>
        </p:nvSpPr>
        <p:spPr>
          <a:xfrm>
            <a:off x="913774" y="2367092"/>
            <a:ext cx="10363826" cy="3872391"/>
          </a:xfrm>
        </p:spPr>
        <p:txBody>
          <a:bodyPr>
            <a:normAutofit lnSpcReduction="10000"/>
          </a:bodyPr>
          <a:lstStyle/>
          <a:p>
            <a:pPr indent="0" algn="just">
              <a:lnSpc>
                <a:spcPct val="107000"/>
              </a:lnSpc>
              <a:spcAft>
                <a:spcPts val="600"/>
              </a:spcAft>
              <a:buNone/>
            </a:pPr>
            <a:r>
              <a:rPr lang="es-ES" dirty="0">
                <a:effectLst/>
                <a:latin typeface="Calibri" panose="020F0502020204030204" pitchFamily="34" charset="0"/>
                <a:ea typeface="Times New Roman" panose="02020603050405020304" pitchFamily="18" charset="0"/>
                <a:cs typeface="Calibri" panose="020F0502020204030204" pitchFamily="34" charset="0"/>
              </a:rPr>
              <a:t>El mismo día de la Resurrección, Jesucristo se apareció a los apóstoles, sopló sobre sus cabezas y les dijo: «Reciban el Espíritu Santo. A quienes perdonen los pecados, les quedarán perdonados y a quienes se los retengan, les quedarán retenidos» (JN. 20, 22-23).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dirty="0">
                <a:effectLst/>
                <a:latin typeface="Calibri" panose="020F0502020204030204" pitchFamily="34" charset="0"/>
                <a:ea typeface="Times New Roman" panose="02020603050405020304" pitchFamily="18" charset="0"/>
                <a:cs typeface="Calibri" panose="020F0502020204030204" pitchFamily="34" charset="0"/>
              </a:rPr>
              <a:t>				Los apóstoles comunicaron el poder divino de 					perdonar pecados a sus sucesores con la imposición 					de manos. Escribe</a:t>
            </a:r>
            <a:r>
              <a:rPr lang="es-ES" dirty="0">
                <a:latin typeface="Calibri" panose="020F0502020204030204" pitchFamily="34" charset="0"/>
                <a:ea typeface="Times New Roman" panose="02020603050405020304" pitchFamily="18" charset="0"/>
                <a:cs typeface="Calibri" panose="020F0502020204030204" pitchFamily="34" charset="0"/>
              </a:rPr>
              <a:t> </a:t>
            </a:r>
            <a:r>
              <a:rPr lang="es-ES" dirty="0">
                <a:effectLst/>
                <a:latin typeface="Calibri" panose="020F0502020204030204" pitchFamily="34" charset="0"/>
                <a:ea typeface="Times New Roman" panose="02020603050405020304" pitchFamily="18" charset="0"/>
                <a:cs typeface="Calibri" panose="020F0502020204030204" pitchFamily="34" charset="0"/>
              </a:rPr>
              <a:t>El apóstol Pablo ESCRIBE a su amigo 				Timoteo: «Te recomiendo que avives el fuego de Dios 					que está en ti por la imposición de mis manos» </a:t>
            </a:r>
          </a:p>
          <a:p>
            <a:pPr marL="0" indent="0">
              <a:buNone/>
            </a:pPr>
            <a:r>
              <a:rPr lang="es-ES" dirty="0">
                <a:effectLst/>
                <a:latin typeface="Calibri" panose="020F0502020204030204" pitchFamily="34" charset="0"/>
                <a:ea typeface="Times New Roman" panose="02020603050405020304" pitchFamily="18" charset="0"/>
                <a:cs typeface="Calibri" panose="020F0502020204030204" pitchFamily="34" charset="0"/>
              </a:rPr>
              <a:t>				(2 Tim. 1, 6).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2050" name="Picture 2" descr="La penitencia en el Concilio Vaticano II – Iglesia Navarra">
            <a:extLst>
              <a:ext uri="{FF2B5EF4-FFF2-40B4-BE49-F238E27FC236}">
                <a16:creationId xmlns:a16="http://schemas.microsoft.com/office/drawing/2014/main" id="{73845599-50C5-70CF-3D19-14A9DCE7A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317" y="4003738"/>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0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3D1B4-A3F5-56A1-57CE-12BF457254A8}"/>
              </a:ext>
            </a:extLst>
          </p:cNvPr>
          <p:cNvSpPr>
            <a:spLocks noGrp="1"/>
          </p:cNvSpPr>
          <p:nvPr>
            <p:ph type="title"/>
          </p:nvPr>
        </p:nvSpPr>
        <p:spPr>
          <a:xfrm>
            <a:off x="913775" y="618517"/>
            <a:ext cx="10364451" cy="1183779"/>
          </a:xfrm>
        </p:spPr>
        <p:txBody>
          <a:bodyPr>
            <a:normAutofit fontScale="90000"/>
          </a:bodyPr>
          <a:lstStyle/>
          <a:p>
            <a:r>
              <a:rPr lang="es-ES" sz="2800" b="1" dirty="0">
                <a:solidFill>
                  <a:srgbClr val="009BD8"/>
                </a:solidFill>
                <a:effectLst/>
                <a:latin typeface="Arial" panose="020B0604020202020204" pitchFamily="34" charset="0"/>
                <a:ea typeface="Times New Roman" panose="02020603050405020304" pitchFamily="18" charset="0"/>
                <a:cs typeface="Times New Roman" panose="02020603050405020304" pitchFamily="18" charset="0"/>
              </a:rPr>
              <a:t>¿Quién es el ministro del sacramento de la Reconciliación?</a:t>
            </a:r>
            <a:br>
              <a:rPr lang="es-ES" sz="2800" dirty="0">
                <a:effectLst/>
                <a:latin typeface="Calibri" panose="020F0502020204030204" pitchFamily="34" charset="0"/>
                <a:ea typeface="Calibri" panose="020F0502020204030204" pitchFamily="34" charset="0"/>
                <a:cs typeface="Times New Roman" panose="02020603050405020304" pitchFamily="18" charset="0"/>
              </a:rPr>
            </a:br>
            <a:endParaRPr lang="es-ES" sz="2800" dirty="0"/>
          </a:p>
        </p:txBody>
      </p:sp>
      <p:sp>
        <p:nvSpPr>
          <p:cNvPr id="3" name="Marcador de contenido 2">
            <a:extLst>
              <a:ext uri="{FF2B5EF4-FFF2-40B4-BE49-F238E27FC236}">
                <a16:creationId xmlns:a16="http://schemas.microsoft.com/office/drawing/2014/main" id="{E3A59779-A8D7-C5A5-9AD2-AE377AE088BF}"/>
              </a:ext>
            </a:extLst>
          </p:cNvPr>
          <p:cNvSpPr>
            <a:spLocks noGrp="1"/>
          </p:cNvSpPr>
          <p:nvPr>
            <p:ph sz="quarter" idx="13"/>
          </p:nvPr>
        </p:nvSpPr>
        <p:spPr>
          <a:xfrm>
            <a:off x="913774" y="1656522"/>
            <a:ext cx="10363826" cy="4134677"/>
          </a:xfrm>
        </p:spPr>
        <p:txBody>
          <a:bodyPr/>
          <a:lstStyle/>
          <a:p>
            <a:pPr indent="0" algn="just">
              <a:lnSpc>
                <a:spcPct val="107000"/>
              </a:lnSpc>
              <a:spcAft>
                <a:spcPts val="600"/>
              </a:spcAft>
              <a:buNone/>
            </a:pPr>
            <a:r>
              <a:rPr lang="es-ES" sz="2400" dirty="0">
                <a:effectLst/>
                <a:latin typeface="Calibri" panose="020F0502020204030204" pitchFamily="34" charset="0"/>
                <a:ea typeface="Times New Roman" panose="02020603050405020304" pitchFamily="18" charset="0"/>
                <a:cs typeface="Calibri" panose="020F0502020204030204" pitchFamily="34" charset="0"/>
              </a:rPr>
              <a:t>Cristo confió a sus apóstoles el ministerio de la reconciliación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Jn</a:t>
            </a:r>
            <a:r>
              <a:rPr lang="es-ES" sz="2400" dirty="0">
                <a:effectLst/>
                <a:latin typeface="Calibri" panose="020F0502020204030204" pitchFamily="34" charset="0"/>
                <a:ea typeface="Times New Roman" panose="02020603050405020304" pitchFamily="18" charset="0"/>
                <a:cs typeface="Calibri" panose="020F0502020204030204" pitchFamily="34" charset="0"/>
              </a:rPr>
              <a:t>. 20, 23; 2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Cor</a:t>
            </a:r>
            <a:r>
              <a:rPr lang="es-ES" sz="2400" dirty="0">
                <a:effectLst/>
                <a:latin typeface="Calibri" panose="020F0502020204030204" pitchFamily="34" charset="0"/>
                <a:ea typeface="Times New Roman" panose="02020603050405020304" pitchFamily="18" charset="0"/>
                <a:cs typeface="Calibri" panose="020F0502020204030204" pitchFamily="34" charset="0"/>
              </a:rPr>
              <a:t>. 5, 18). Los obispos, o sucesores de los apóstoles, y los presbíteros, colaboradores de los obispos, continúan ahora ejerciendo este ministerio. Ellos tienen el poder de perdonar los pecados «en el nombre del Padre, y del Hijo, y del Espíritu Santo».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endPar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07000"/>
              </a:lnSpc>
              <a:spcAft>
                <a:spcPts val="600"/>
              </a:spcAft>
              <a:buNone/>
            </a:pP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El sacramento de la Penitencia se denomina también Sacramento de la reconciliación, del perdón, de la conversión y de la confesión. [</a:t>
            </a:r>
            <a:r>
              <a:rPr lang="es-ES" sz="24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You</a:t>
            </a:r>
            <a:r>
              <a:rPr lang="es-ES" sz="24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cat</a:t>
            </a:r>
            <a:r>
              <a:rPr lang="es-ES"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225]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718190893"/>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128</TotalTime>
  <Words>1303</Words>
  <Application>Microsoft Office PowerPoint</Application>
  <PresentationFormat>Panorámica</PresentationFormat>
  <Paragraphs>75</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Courier New</vt:lpstr>
      <vt:lpstr>Symbol</vt:lpstr>
      <vt:lpstr>Times New Roman</vt:lpstr>
      <vt:lpstr>Tw Cen MT</vt:lpstr>
      <vt:lpstr>Gota</vt:lpstr>
      <vt:lpstr>¿Confesarse con un hombre? </vt:lpstr>
      <vt:lpstr>Presentación de PowerPoint</vt:lpstr>
      <vt:lpstr>Hay gente que piensa: «¿Cómo me voy a confesar con un pecador como yo?  Yo me confieso con Dios y punto. Le rezo, le pido perdón y Dios me perdona».  </vt:lpstr>
      <vt:lpstr>¿Por qué hay un sacramento de la Reconciliación después del Bautismo? </vt:lpstr>
      <vt:lpstr>¿Qué nos enseña la Biblia acerca del perdón de los pecados?  </vt:lpstr>
      <vt:lpstr>Presentación de PowerPoint</vt:lpstr>
      <vt:lpstr>Presentación de PowerPoint</vt:lpstr>
      <vt:lpstr>La reconciliación con Dios pasa inseparablemente por la reconciliación con la Iglesia. </vt:lpstr>
      <vt:lpstr>¿Quién es el ministro del sacramento de la Reconciliación? </vt:lpstr>
      <vt:lpstr>                 Confesarse parece no estar de moda    Quizá sea difícil y al principio cueste un gran esfuerzo. Pero es una de las mayores gracias, que podamos comenzar siempre de nuevo en nuestra vida, totalmente libres de          cargas acogidos en el amor y       equipados con una fuerza nueva. Dios     es misericordioso, y no desea nada      más ardientemente que nosotros nos                           acojamos a su misericordia.     Quien se ha confesado abre una nueva pá    página en  blanco en el libro de su      vida. [Youcat 226] </vt:lpstr>
      <vt:lpstr>  En ningún lugar ha expresado Jesús de forma más bella lo que sucede en el sacramento de la Penitencia que en la parábola del hijo pródigo</vt:lpstr>
      <vt:lpstr>Presentación de PowerPoint</vt:lpstr>
      <vt:lpstr> ¿Puede uno confesarse también cuando no se han cometido pecados graves?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¿Confesarse con un hombre? </dc:title>
  <dc:creator>Antonio Meléndez Gayoso</dc:creator>
  <cp:lastModifiedBy>Antonio Meléndez Gayoso</cp:lastModifiedBy>
  <cp:revision>3</cp:revision>
  <dcterms:created xsi:type="dcterms:W3CDTF">2022-10-31T16:12:04Z</dcterms:created>
  <dcterms:modified xsi:type="dcterms:W3CDTF">2022-11-05T16:39:35Z</dcterms:modified>
</cp:coreProperties>
</file>