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75" r:id="rId11"/>
    <p:sldId id="267" r:id="rId12"/>
    <p:sldId id="266" r:id="rId13"/>
    <p:sldId id="268" r:id="rId14"/>
    <p:sldId id="269" r:id="rId15"/>
    <p:sldId id="276" r:id="rId16"/>
    <p:sldId id="277" r:id="rId17"/>
    <p:sldId id="270" r:id="rId18"/>
    <p:sldId id="271" r:id="rId19"/>
    <p:sldId id="278" r:id="rId20"/>
    <p:sldId id="272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886" autoAdjust="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18520-D0F9-338E-E979-1DFE8C2D8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20319"/>
            <a:ext cx="8991600" cy="1045243"/>
          </a:xfrm>
        </p:spPr>
        <p:txBody>
          <a:bodyPr/>
          <a:lstStyle/>
          <a:p>
            <a:r>
              <a:rPr lang="es-ES" b="1" dirty="0"/>
              <a:t>LA VIRGEN MARÍA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251A40-B640-B99B-B708-6FBE2D9976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F85637-6919-13BC-988C-4A463C6389BC}"/>
              </a:ext>
            </a:extLst>
          </p:cNvPr>
          <p:cNvSpPr txBox="1"/>
          <p:nvPr/>
        </p:nvSpPr>
        <p:spPr>
          <a:xfrm>
            <a:off x="464234" y="1440324"/>
            <a:ext cx="1118381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sabemos de María? ¿Dónde radica su grandeza? </a:t>
            </a: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¿Podemos llamar a María «Madre de Dios»? </a:t>
            </a: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¿Adoramos los católicos a María? ¿Qué significa que le damos culto de veneración? </a:t>
            </a: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¿Se ha aparecido la Virgen María? ¿Cuál ha sido su mensaje? 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es el Santo Rosario? </a:t>
            </a: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 las sectas y los protestantes rechazan la virginidad de María?</a:t>
            </a: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¿Cómo fue la concepción de Jesús? </a:t>
            </a: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¿Cómo se anunciaba la venida del Mesías? ¿Qué profecías se cumplen?</a:t>
            </a: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 contrajo matrimonio si no pensaba tener hijos? </a:t>
            </a: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¿Cómo hay que interpretar los textos </a:t>
            </a: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 </a:t>
            </a: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«los hermanos de Jesús»?</a:t>
            </a: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60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BA6992-1552-DC28-6ACC-EFA921CD0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075" y="554636"/>
            <a:ext cx="9518755" cy="2488367"/>
          </a:xfrm>
        </p:spPr>
        <p:txBody>
          <a:bodyPr>
            <a:normAutofit/>
          </a:bodyPr>
          <a:lstStyle/>
          <a:p>
            <a:pPr marL="0" marR="0" lvl="0" indent="45021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El idioma que usaba Jesús y sus discípulos no tiene muchas palabras para distinguir los distintos grados de parentesco. Para todo se usaba la palabra «hermano» y así lo vemos en Génesis 13, 8 y en Mt. 13, 55. Significa no sólo los hermanos carnales sino también los primos y otros parientes cercanos.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2758A8-45AE-C763-C6D6-E1FE89C03379}"/>
              </a:ext>
            </a:extLst>
          </p:cNvPr>
          <p:cNvSpPr txBox="1"/>
          <p:nvPr/>
        </p:nvSpPr>
        <p:spPr>
          <a:xfrm>
            <a:off x="584616" y="2963587"/>
            <a:ext cx="631085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Virgen María no tuvo otros hijos. Jesús es el «único hijo» de María. Esto se ve claramente por el hecho de que, al morir, Jesús entregó su madre a Juan (</a:t>
            </a:r>
            <a:r>
              <a:rPr lang="es-ES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Jn</a:t>
            </a: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19, 27). </a:t>
            </a: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1 de enero: Santa María Madre de Dios (de nazaret.tv) - YouTube">
            <a:extLst>
              <a:ext uri="{FF2B5EF4-FFF2-40B4-BE49-F238E27FC236}">
                <a16:creationId xmlns:a16="http://schemas.microsoft.com/office/drawing/2014/main" id="{5797BECC-C402-9297-7EBF-19C1028DF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165" y="3599356"/>
            <a:ext cx="3129743" cy="24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4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DBFCCF-D253-041D-1C5E-1A12C55C7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83624"/>
            <a:ext cx="8991600" cy="1645920"/>
          </a:xfrm>
        </p:spPr>
        <p:txBody>
          <a:bodyPr/>
          <a:lstStyle/>
          <a:p>
            <a:r>
              <a:rPr lang="es-ES_tradnl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Algunos dicen que los católicos adoran a María como si fuera Dios ¿es cierto esto?</a:t>
            </a:r>
            <a:endParaRPr lang="es-ES" sz="28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FAB783-6E7B-D8A8-CCA5-6722271344B8}"/>
              </a:ext>
            </a:extLst>
          </p:cNvPr>
          <p:cNvSpPr txBox="1"/>
          <p:nvPr/>
        </p:nvSpPr>
        <p:spPr>
          <a:xfrm>
            <a:off x="1295400" y="2235196"/>
            <a:ext cx="1007364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es-ES_tradnl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Adorar a María sería una idolatría, un pecado 					contra el primer mandamiento de la Ley de 					Dios.</a:t>
            </a:r>
            <a:r>
              <a:rPr lang="es-ES_tradnl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«Sólo a Dios adorarás» </a:t>
            </a:r>
            <a:r>
              <a:rPr lang="es-ES_tradnl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_tradnl" sz="32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</a:t>
            </a:r>
            <a:r>
              <a:rPr lang="es-ES_tradnl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4, 8). </a:t>
            </a:r>
          </a:p>
          <a:p>
            <a:endParaRPr lang="es-ES_tradn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_tradn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ES_tradnl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María es una mujer, una criatura, la más santa de todas las criaturas, pero solamente una criatura. </a:t>
            </a:r>
            <a:endParaRPr lang="es-E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Un grupo de personas en medio de campo&#10;&#10;Descripción generada automáticamente con confianza media">
            <a:extLst>
              <a:ext uri="{FF2B5EF4-FFF2-40B4-BE49-F238E27FC236}">
                <a16:creationId xmlns:a16="http://schemas.microsoft.com/office/drawing/2014/main" id="{767084FF-B34F-4F46-693C-A2259C37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302092"/>
            <a:ext cx="2971800" cy="23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31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12853-3317-A349-98D7-34D90BA55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120" y="442602"/>
            <a:ext cx="8991600" cy="1239894"/>
          </a:xfrm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 títulos de la Virgen</a:t>
            </a:r>
            <a:endParaRPr lang="es-ES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5141A5-006E-0C67-FD37-76B256D765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Imagen que contiene flor, tabla, florero, oro&#10;&#10;Descripción generada automáticamente">
            <a:extLst>
              <a:ext uri="{FF2B5EF4-FFF2-40B4-BE49-F238E27FC236}">
                <a16:creationId xmlns:a16="http://schemas.microsoft.com/office/drawing/2014/main" id="{D76B83E1-6423-1A67-8374-D52720C25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94" y="2057400"/>
            <a:ext cx="1828800" cy="2743200"/>
          </a:xfrm>
          <a:prstGeom prst="rect">
            <a:avLst/>
          </a:prstGeom>
        </p:spPr>
      </p:pic>
      <p:pic>
        <p:nvPicPr>
          <p:cNvPr id="5" name="Imagen 4" descr="Imagen que contiene edificio, viejo, café, piedra&#10;&#10;Descripción generada automáticamente">
            <a:extLst>
              <a:ext uri="{FF2B5EF4-FFF2-40B4-BE49-F238E27FC236}">
                <a16:creationId xmlns:a16="http://schemas.microsoft.com/office/drawing/2014/main" id="{31D75CCE-FEE0-5682-350B-09083F915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41" y="2065337"/>
            <a:ext cx="2130425" cy="2727325"/>
          </a:xfrm>
          <a:prstGeom prst="rect">
            <a:avLst/>
          </a:prstGeom>
        </p:spPr>
      </p:pic>
      <p:pic>
        <p:nvPicPr>
          <p:cNvPr id="6" name="Imagen 5" descr="Imagen que contiene exterior, pasto, roca, grande&#10;&#10;Descripción generada automáticamente">
            <a:extLst>
              <a:ext uri="{FF2B5EF4-FFF2-40B4-BE49-F238E27FC236}">
                <a16:creationId xmlns:a16="http://schemas.microsoft.com/office/drawing/2014/main" id="{AE3C7FA2-AC19-E341-4B90-AC1E3C7A2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59" y="2021839"/>
            <a:ext cx="1835785" cy="2753995"/>
          </a:xfrm>
          <a:prstGeom prst="rect">
            <a:avLst/>
          </a:prstGeom>
        </p:spPr>
      </p:pic>
      <p:pic>
        <p:nvPicPr>
          <p:cNvPr id="7" name="Imagen 6" descr="Imagen que contiene ropa, vestido, parado&#10;&#10;Descripción generada automáticamente">
            <a:extLst>
              <a:ext uri="{FF2B5EF4-FFF2-40B4-BE49-F238E27FC236}">
                <a16:creationId xmlns:a16="http://schemas.microsoft.com/office/drawing/2014/main" id="{72248AD3-06C2-7BBC-741E-0535C58E34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766" y="2005012"/>
            <a:ext cx="1143635" cy="2787650"/>
          </a:xfrm>
          <a:prstGeom prst="rect">
            <a:avLst/>
          </a:prstGeom>
        </p:spPr>
      </p:pic>
      <p:pic>
        <p:nvPicPr>
          <p:cNvPr id="8" name="Imagen 7" descr="Imagen que contiene interior, botella, edificio, llenado&#10;&#10;Descripción generada automáticamente">
            <a:extLst>
              <a:ext uri="{FF2B5EF4-FFF2-40B4-BE49-F238E27FC236}">
                <a16:creationId xmlns:a16="http://schemas.microsoft.com/office/drawing/2014/main" id="{64B00043-B0D4-FF18-3801-984DFF3A31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57" y="2057400"/>
            <a:ext cx="1846580" cy="2774315"/>
          </a:xfrm>
          <a:prstGeom prst="rect">
            <a:avLst/>
          </a:prstGeom>
        </p:spPr>
      </p:pic>
      <p:pic>
        <p:nvPicPr>
          <p:cNvPr id="9" name="Imagen 8" descr="Imagen que contiene sarcófago, interior, tabla, sostener&#10;&#10;Descripción generada automáticamente">
            <a:extLst>
              <a:ext uri="{FF2B5EF4-FFF2-40B4-BE49-F238E27FC236}">
                <a16:creationId xmlns:a16="http://schemas.microsoft.com/office/drawing/2014/main" id="{8E4D5832-D3FC-41A5-FE2A-55666FEFFF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6572" y="2060574"/>
            <a:ext cx="1082040" cy="276796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951A76A-0E63-3CC2-D9C4-F334C9DB0FA9}"/>
              </a:ext>
            </a:extLst>
          </p:cNvPr>
          <p:cNvSpPr txBox="1"/>
          <p:nvPr/>
        </p:nvSpPr>
        <p:spPr>
          <a:xfrm>
            <a:off x="789186" y="4836476"/>
            <a:ext cx="9912218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es-E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Virgen María es una sola. La que conocemos en el Evangelio, con la fe de la Iglesia, es María de Nazaret, la Madre de Jesús. </a:t>
            </a:r>
            <a:endParaRPr lang="es-E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es-E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Los diversos nombres y las distintas imágenes aluden a las circunstancias o misterios de su vida, o a los distintos lugares en que se celebra su culto: Virgen de Lourdes, de Guadalupe, de Montserrat, del Pilar... </a:t>
            </a:r>
            <a:endParaRPr lang="es-E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661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60EFD-71CC-262D-8203-643926DE7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618978"/>
            <a:ext cx="8991600" cy="1280160"/>
          </a:xfrm>
        </p:spPr>
        <p:txBody>
          <a:bodyPr>
            <a:normAutofit fontScale="90000"/>
          </a:bodyPr>
          <a:lstStyle/>
          <a:p>
            <a:r>
              <a:rPr lang="es-ES_tradnl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¿Cuál es la mejor manera de orar a la Santísima Virgen?</a:t>
            </a:r>
            <a:r>
              <a:rPr lang="es-ES_tradnl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CF322A-4492-247F-142C-0CFBA8D47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483" y="2129848"/>
            <a:ext cx="10128737" cy="416405"/>
          </a:xfrm>
        </p:spPr>
        <p:txBody>
          <a:bodyPr>
            <a:normAutofit fontScale="25000" lnSpcReduction="20000"/>
          </a:bodyPr>
          <a:lstStyle/>
          <a:p>
            <a:r>
              <a:rPr lang="es-ES_tradnl" sz="11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oración principal es la del Ave María que consta de dos partes:</a:t>
            </a:r>
            <a:endParaRPr lang="es-ES" sz="112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sz="112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sz="112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Dios te salve María</a:t>
            </a:r>
            <a:r>
              <a:rPr lang="es-ES" sz="112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sz="112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llena eres de gracia, el Señor es contigo.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sz="112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Bendita Tú eres entre todas las mujeres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sz="112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 bendito es el fruto de tu vientre Jesús.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s-ES" sz="1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2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s-ES" sz="112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Santa</a:t>
            </a:r>
            <a:r>
              <a:rPr lang="es-ES" sz="112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s-ES" sz="112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María</a:t>
            </a:r>
            <a:r>
              <a:rPr lang="es-ES" sz="112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</a:p>
          <a:p>
            <a:r>
              <a:rPr lang="es-ES" sz="112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Madre de Dios, ruega por nosotros pecadores, </a:t>
            </a:r>
          </a:p>
          <a:p>
            <a:r>
              <a:rPr lang="es-ES" sz="112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ahora y en la hora de nuestra muerte. Amén</a:t>
            </a:r>
            <a:endParaRPr lang="es-ES" sz="1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4" name="Imagen 3" descr="Imagen que contiene tabla, elefante, florero, café&#10;&#10;Descripción generada automáticamente">
            <a:extLst>
              <a:ext uri="{FF2B5EF4-FFF2-40B4-BE49-F238E27FC236}">
                <a16:creationId xmlns:a16="http://schemas.microsoft.com/office/drawing/2014/main" id="{B9182FA4-9996-9DDF-4F10-420C9296F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" y="2776963"/>
            <a:ext cx="2199640" cy="294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8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588BA-CF15-C8CA-01E8-4A24FDC43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347" y="192184"/>
            <a:ext cx="10213145" cy="1073378"/>
          </a:xfrm>
        </p:spPr>
        <p:txBody>
          <a:bodyPr>
            <a:noAutofit/>
          </a:bodyPr>
          <a:lstStyle/>
          <a:p>
            <a:r>
              <a:rPr lang="es-ES_trad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Rosario es una manera de unirnos a la Santísima Virgen María rezando cinco veces un Padre nuestro, diez Avemarías y un gloria, recordando cada vez un misterio de la vida del Señor. </a:t>
            </a:r>
            <a:endParaRPr lang="es-ES" sz="2000" b="1" dirty="0"/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20DF9F10-D726-B911-BD2E-F3694734D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7" y="1581143"/>
            <a:ext cx="4107767" cy="46247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4865B6-5291-1513-4601-DD4FA1A8B4C9}"/>
              </a:ext>
            </a:extLst>
          </p:cNvPr>
          <p:cNvSpPr txBox="1"/>
          <p:nvPr/>
        </p:nvSpPr>
        <p:spPr>
          <a:xfrm>
            <a:off x="5665763" y="1681613"/>
            <a:ext cx="60983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la señal de la Santa Cruz_____________</a:t>
            </a:r>
          </a:p>
          <a:p>
            <a:pPr lvl="0"/>
            <a:endParaRPr lang="es-ES" sz="2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 mío Jesucristo Dios y Hombre verdadero, Creador Padre, Redentor mío. Por ser vos quién sois, Bondad infinita y porque os amo sobre todas las cosas, me pesa de todo corazón haberos ofendido y también me pesa porque podéis castigarme con las penas del infierno. Ayudado de vuestra divina gracia propongo firmemente nunca más pecar, confesarme y cumplir la penitencia que me fuera impuesta. Amén,</a:t>
            </a:r>
          </a:p>
        </p:txBody>
      </p:sp>
    </p:spTree>
    <p:extLst>
      <p:ext uri="{BB962C8B-B14F-4D97-AF65-F5344CB8AC3E}">
        <p14:creationId xmlns:p14="http://schemas.microsoft.com/office/powerpoint/2010/main" val="424316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08648469-5AB9-0419-834A-E54A531659D3}"/>
              </a:ext>
            </a:extLst>
          </p:cNvPr>
          <p:cNvSpPr txBox="1"/>
          <p:nvPr/>
        </p:nvSpPr>
        <p:spPr>
          <a:xfrm>
            <a:off x="337625" y="215261"/>
            <a:ext cx="1028348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Misterios (Gozosos, Dolorosos, Luminosos, Gloriosos)</a:t>
            </a:r>
          </a:p>
          <a:p>
            <a:pPr lvl="1"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s-ES" sz="3200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 Misterio ________________________________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Padrenuestro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s-ES" sz="3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s-ES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Avemarías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Gloria al Padre ________________________________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s-ES" sz="3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s-ES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María, Madre de Gracia, Madre de misericordia,  defiéndenos de nuestros enemigos y ampáranos ahora y en la hora de nuestra muerte. Amén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6372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5AE29A0-6D3C-32DA-EED9-334961DE3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17804"/>
            <a:ext cx="8991600" cy="3366405"/>
          </a:xfrm>
        </p:spPr>
        <p:txBody>
          <a:bodyPr>
            <a:normAutofit fontScale="90000"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s-ES" sz="2700" b="1" i="0" strike="noStrike" kern="1200" cap="none" spc="0" normalizeH="0" baseline="0" noProof="0" dirty="0">
                <a:ln>
                  <a:noFill/>
                </a:ln>
                <a:solidFill>
                  <a:srgbClr val="9CBE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srgbClr val="9CBE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sterios Gozosos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kumimoji="0" lang="es-ES" sz="27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(lunes y sábados)</a:t>
            </a:r>
            <a:b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Anunciación del Ángel a María</a:t>
            </a:r>
            <a:b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La Visitación de nuestra Señora a su prima Santa Isabel</a:t>
            </a:r>
            <a:b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El Nacimiento de Jesús </a:t>
            </a:r>
            <a:b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La Presentación del Niño en el Templo</a:t>
            </a:r>
            <a:b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 El Niño Jesús perdido y hallado en el Templo</a:t>
            </a:r>
            <a:b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pic>
        <p:nvPicPr>
          <p:cNvPr id="1026" name="Picture 2" descr="La Navidad: Tradición que celebra el nacimiento de Jesús de Nazaret |  Últimas Noticias de la República Dominicana">
            <a:extLst>
              <a:ext uri="{FF2B5EF4-FFF2-40B4-BE49-F238E27FC236}">
                <a16:creationId xmlns:a16="http://schemas.microsoft.com/office/drawing/2014/main" id="{E136D511-B58E-DC14-16F2-883E8E73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57675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sitación - Wikipedia, la enciclopedia libre">
            <a:extLst>
              <a:ext uri="{FF2B5EF4-FFF2-40B4-BE49-F238E27FC236}">
                <a16:creationId xmlns:a16="http://schemas.microsoft.com/office/drawing/2014/main" id="{75759E4C-34D1-FDD5-73AC-725338491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56" y="3925596"/>
            <a:ext cx="201629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Presentación de Jesús en el Templo y la Purificación de la Virgen –  Exaudi">
            <a:extLst>
              <a:ext uri="{FF2B5EF4-FFF2-40B4-BE49-F238E27FC236}">
                <a16:creationId xmlns:a16="http://schemas.microsoft.com/office/drawing/2014/main" id="{1B48B17F-94A3-2298-3C30-9571622EC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4257676"/>
            <a:ext cx="3155120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492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30B8162-EFC8-FE49-83FA-B4FA8F6887DC}"/>
              </a:ext>
            </a:extLst>
          </p:cNvPr>
          <p:cNvSpPr txBox="1"/>
          <p:nvPr/>
        </p:nvSpPr>
        <p:spPr>
          <a:xfrm>
            <a:off x="587326" y="762579"/>
            <a:ext cx="79376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s-UY" sz="2400" b="1" dirty="0">
                <a:solidFill>
                  <a:srgbClr val="000099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Misterios Dolorosos</a:t>
            </a:r>
            <a:r>
              <a:rPr lang="es-UY" sz="240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UY" sz="240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(martes y viernes)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8815"/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/>
            <a:r>
              <a:rPr lang="es-UY" sz="24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La </a:t>
            </a:r>
            <a:r>
              <a:rPr lang="es-UY" sz="2400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Oración</a:t>
            </a:r>
            <a:r>
              <a:rPr lang="es-UY" sz="24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Jesús en el Huerto de los Olivos</a:t>
            </a:r>
            <a:endParaRPr lang="es-E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8815"/>
            <a:r>
              <a:rPr lang="es-UY" sz="24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La Flagelación del Señor</a:t>
            </a:r>
            <a:br>
              <a:rPr lang="es-UY" sz="24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UY" sz="24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La Coronación de espinas</a:t>
            </a:r>
            <a:br>
              <a:rPr lang="es-UY" sz="24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UY" sz="24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Jesús con la cruz a cuestas camino del Calvario</a:t>
            </a:r>
            <a:br>
              <a:rPr lang="es-UY" sz="24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UY" sz="24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 La Crucifixión y Muerte de Jesús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7B2DC83-8EE0-9B83-BE2F-983894E5CD61}"/>
              </a:ext>
            </a:extLst>
          </p:cNvPr>
          <p:cNvSpPr txBox="1"/>
          <p:nvPr/>
        </p:nvSpPr>
        <p:spPr>
          <a:xfrm>
            <a:off x="587325" y="3543701"/>
            <a:ext cx="906311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s-UY" sz="2400" b="1" dirty="0">
                <a:solidFill>
                  <a:srgbClr val="000099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Misterios Luminosos</a:t>
            </a:r>
            <a:r>
              <a:rPr lang="es-UY" sz="2400" b="1" dirty="0">
                <a:solidFill>
                  <a:srgbClr val="99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</a:t>
            </a:r>
            <a:r>
              <a:rPr lang="es-UY" sz="2400" dirty="0">
                <a:solidFill>
                  <a:srgbClr val="333333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UY" sz="2400" i="1" dirty="0">
                <a:solidFill>
                  <a:srgbClr val="333333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(jueves)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8815"/>
            <a:r>
              <a:rPr lang="es-ES" sz="2400" dirty="0">
                <a:solidFill>
                  <a:srgbClr val="333333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/>
            <a:r>
              <a:rPr lang="es-UY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es-UY" sz="24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Bautismo de Jesús en el Jordán</a:t>
            </a:r>
            <a:br>
              <a:rPr lang="es-UY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UY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es-UY" sz="24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bodas de Caná </a:t>
            </a:r>
            <a:br>
              <a:rPr lang="es-UY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UY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es-UY" sz="24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anuncio del Reino de Dios invitando a la conversión </a:t>
            </a:r>
            <a:br>
              <a:rPr lang="es-UY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UY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es-UY" sz="24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Transfiguración</a:t>
            </a:r>
            <a:br>
              <a:rPr lang="es-UY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UY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es-UY" sz="24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Institución de la Eucaristía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uede el Rosario cambiar nuestra vida? Una refrescante reflexión sobre el  poder de esta oración - ReL">
            <a:extLst>
              <a:ext uri="{FF2B5EF4-FFF2-40B4-BE49-F238E27FC236}">
                <a16:creationId xmlns:a16="http://schemas.microsoft.com/office/drawing/2014/main" id="{B8E017B6-77AD-BF66-9D00-2862276CA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21" y="2490386"/>
            <a:ext cx="3235569" cy="223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093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07C488E-D110-B39E-AFA8-22CDBA25B440}"/>
              </a:ext>
            </a:extLst>
          </p:cNvPr>
          <p:cNvSpPr txBox="1"/>
          <p:nvPr/>
        </p:nvSpPr>
        <p:spPr>
          <a:xfrm>
            <a:off x="995808" y="1270115"/>
            <a:ext cx="8050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s-UY" sz="2400" b="1" dirty="0">
                <a:solidFill>
                  <a:srgbClr val="000099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Misterios Gloriosos</a:t>
            </a:r>
            <a:r>
              <a:rPr lang="es-UY" sz="2400" dirty="0">
                <a:solidFill>
                  <a:srgbClr val="333333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es-UY" sz="2400" i="1" dirty="0">
                <a:solidFill>
                  <a:srgbClr val="333333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(miércoles y domingo)</a:t>
            </a:r>
            <a:r>
              <a:rPr lang="es-UY" sz="2400" i="1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8815"/>
            <a:r>
              <a:rPr lang="es-ES" sz="2400" dirty="0">
                <a:solidFill>
                  <a:srgbClr val="333333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s-UY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es-UY" sz="24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Resurrección del Señor</a:t>
            </a:r>
            <a:br>
              <a:rPr lang="es-UY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UY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es-UY" sz="24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Ascensión de Jesús al Cielo</a:t>
            </a:r>
            <a:br>
              <a:rPr lang="es-UY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UY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es-UY" sz="24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Venida del Espíritu Santo</a:t>
            </a:r>
            <a:r>
              <a:rPr lang="es-UY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UY" sz="24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 los apóstoles</a:t>
            </a:r>
          </a:p>
          <a:p>
            <a:pPr lvl="0"/>
            <a:r>
              <a:rPr lang="es-UY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es-UY" sz="24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Asunción de la Virgen María al Cielo  </a:t>
            </a:r>
            <a:br>
              <a:rPr lang="es-UY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UY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es-UY" sz="24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Coronación de la Santísima Virgen</a:t>
            </a:r>
            <a:r>
              <a:rPr lang="es-UY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UY" sz="24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Reina y Señora de </a:t>
            </a:r>
            <a:r>
              <a:rPr lang="es-UY" sz="2400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 lo creado</a:t>
            </a:r>
          </a:p>
        </p:txBody>
      </p:sp>
      <p:pic>
        <p:nvPicPr>
          <p:cNvPr id="3" name="Imagen 2" descr="Imagen en blanco y negro de una persona sentada en el suelo&#10;&#10;Descripción generada automáticamente con confianza baja">
            <a:extLst>
              <a:ext uri="{FF2B5EF4-FFF2-40B4-BE49-F238E27FC236}">
                <a16:creationId xmlns:a16="http://schemas.microsoft.com/office/drawing/2014/main" id="{E8050A6F-2065-F45F-D460-E5B1D39DA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337" y="1371600"/>
            <a:ext cx="249650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74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90ED999E-1930-0C85-797F-562C7FB9D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332" y="548639"/>
            <a:ext cx="10719582" cy="5627077"/>
          </a:xfrm>
        </p:spPr>
        <p:txBody>
          <a:bodyPr>
            <a:normAutofit fontScale="92500"/>
          </a:bodyPr>
          <a:lstStyle/>
          <a:p>
            <a:pPr marL="342900" indent="-342900" algn="just">
              <a:buFontTx/>
              <a:buChar char="-"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Dios te salve María Hija de Dios Padre llena eres de gracia …….......………………</a:t>
            </a:r>
          </a:p>
          <a:p>
            <a:pPr marL="342900" indent="-342900" algn="just">
              <a:buFontTx/>
              <a:buChar char="-"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Dios te salve María Madre de Dios Hijo ……………………………………………</a:t>
            </a:r>
          </a:p>
          <a:p>
            <a:pPr marL="342900" indent="-342900" algn="just">
              <a:buFontTx/>
              <a:buChar char="-"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Dios te salve María Esposa de Dios Espíritu Santo …………………………………</a:t>
            </a: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2">
                    <a:lumMod val="50000"/>
                  </a:schemeClr>
                </a:solidFill>
              </a:rPr>
              <a:t>Letanías de la Virgen  del Santo Rosario (Google), </a:t>
            </a:r>
            <a:r>
              <a:rPr lang="es-ES" sz="2400" b="1" dirty="0" err="1">
                <a:solidFill>
                  <a:schemeClr val="tx2">
                    <a:lumMod val="50000"/>
                  </a:schemeClr>
                </a:solidFill>
              </a:rPr>
              <a:t>vatican.va</a:t>
            </a:r>
            <a:endParaRPr lang="es-E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Cordero de Dios que quitas el pecado del mundo</a:t>
            </a:r>
          </a:p>
          <a:p>
            <a:pPr marL="800100" lvl="1" indent="-342900" algn="just">
              <a:buClrTx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Perdónanos Señor</a:t>
            </a:r>
          </a:p>
          <a:p>
            <a:pPr marL="800100" lvl="1" indent="-342900" algn="just">
              <a:buClrTx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Escúchanos Señor</a:t>
            </a:r>
          </a:p>
          <a:p>
            <a:pPr marL="800100" lvl="1" indent="-342900" algn="just">
              <a:buClrTx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Ten piedad de nosotros</a:t>
            </a: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Ruega por nosotros Santa Madre de Dios</a:t>
            </a:r>
          </a:p>
          <a:p>
            <a:pPr marL="800100" lvl="1" indent="-342900" algn="just">
              <a:buClrTx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Para que seamos dignos de alcanzar las promesas de Nuestro Señor Jesucristo Amén</a:t>
            </a: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Bajo tu protección nos acogemos Santa Madre de Dios, no desoigas nuestras súplicas en nuestras necesidades. Antes bien, líbranos de todos los peligros Virgen Gloriosa y Bendita</a:t>
            </a:r>
          </a:p>
        </p:txBody>
      </p:sp>
      <p:pic>
        <p:nvPicPr>
          <p:cNvPr id="2050" name="Picture 2" descr="Letanía del Santo Rosario católico | La Verdad Noticias">
            <a:extLst>
              <a:ext uri="{FF2B5EF4-FFF2-40B4-BE49-F238E27FC236}">
                <a16:creationId xmlns:a16="http://schemas.microsoft.com/office/drawing/2014/main" id="{D466CA82-3894-36D7-4729-D314DAC9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88" y="227043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6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136A0-0EB7-AA9C-6BC6-7FDC9021B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0877" y="731519"/>
            <a:ext cx="8991600" cy="1083213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Calibri" panose="020F0502020204030204" pitchFamily="34" charset="0"/>
                <a:ea typeface="Times New Roman" panose="02020603050405020304" pitchFamily="18" charset="0"/>
              </a:rPr>
              <a:t>¿Quién es María?</a:t>
            </a:r>
            <a:r>
              <a:rPr lang="es-E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F9CFBF-A82B-0FCB-57D2-25A9B52EA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0877" y="2264898"/>
            <a:ext cx="9189720" cy="4206240"/>
          </a:xfrm>
        </p:spPr>
        <p:txBody>
          <a:bodyPr>
            <a:normAutofit fontScale="25000" lnSpcReduction="20000"/>
          </a:bodyPr>
          <a:lstStyle/>
          <a:p>
            <a:pPr indent="450215" algn="just">
              <a:spcAft>
                <a:spcPts val="600"/>
              </a:spcAft>
            </a:pPr>
            <a:r>
              <a:rPr lang="es-ES" sz="1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	María nació en Nazaret, Galilea, 15 o 20 			años antes del nacimiento de Cristo. </a:t>
            </a:r>
          </a:p>
          <a:p>
            <a:pPr indent="450215" algn="just">
              <a:spcAft>
                <a:spcPts val="600"/>
              </a:spcAft>
            </a:pPr>
            <a:endParaRPr lang="es-ES" sz="8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es-ES" sz="1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	</a:t>
            </a:r>
            <a:r>
              <a:rPr lang="es-ES" sz="112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Tradición:</a:t>
            </a:r>
            <a:endParaRPr lang="es-ES" sz="11200" b="1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es-ES" sz="1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	- Sus padres fueron Joaquín y Ana. </a:t>
            </a:r>
            <a:endParaRPr lang="es-ES" sz="11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es-ES" sz="1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	- María era judía. </a:t>
            </a:r>
            <a:endParaRPr lang="es-ES" sz="11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indent="635" algn="just">
              <a:spcAft>
                <a:spcPts val="600"/>
              </a:spcAft>
            </a:pPr>
            <a:r>
              <a:rPr lang="es-ES" sz="1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	- Se desposó con José estando </a:t>
            </a:r>
            <a:r>
              <a:rPr lang="es-ES" sz="112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los dos</a:t>
            </a:r>
            <a:r>
              <a:rPr lang="es-ES" sz="1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			acuerdo en permanecer vírgenes por 			amor a Dios. </a:t>
            </a:r>
            <a:endParaRPr lang="es-ES" sz="11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37D471A-0DFA-50EB-2C59-B1D8EE96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" y="2822868"/>
            <a:ext cx="4192905" cy="285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94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0CAF35-3D5C-0A25-68B9-392C05D7A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252" y="442602"/>
            <a:ext cx="8991600" cy="822960"/>
          </a:xfrm>
        </p:spPr>
        <p:txBody>
          <a:bodyPr>
            <a:normAutofit/>
          </a:bodyPr>
          <a:lstStyle/>
          <a:p>
            <a:r>
              <a:rPr lang="es-E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concepción virginal de María</a:t>
            </a:r>
            <a:endParaRPr lang="es-ES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B05C34-977A-B08B-CF3B-C064D2A7B787}"/>
              </a:ext>
            </a:extLst>
          </p:cNvPr>
          <p:cNvSpPr txBox="1"/>
          <p:nvPr/>
        </p:nvSpPr>
        <p:spPr>
          <a:xfrm>
            <a:off x="492369" y="1778879"/>
            <a:ext cx="11169748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es-ES" sz="2400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s-ES" sz="2400" dirty="0">
                <a:effectLst/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a virginidad de María en el nacimiento de su hijo Jesús se afirma claramente en la 	Biblia: </a:t>
            </a:r>
          </a:p>
          <a:p>
            <a:pPr indent="450215" algn="just">
              <a:spcAft>
                <a:spcPts val="600"/>
              </a:spcAft>
            </a:pPr>
            <a:endParaRPr lang="es-ES" sz="2400" dirty="0">
              <a:effectLst/>
              <a:highlight>
                <a:srgbClr val="00008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Mt. 1,18: «El nacimiento de Jesús fue así: Estando desposada María, su madre, con José, antes de que se juntasen, se halló que había concebido del Espíritu Santo». </a:t>
            </a:r>
          </a:p>
          <a:p>
            <a:pPr algn="just">
              <a:spcAft>
                <a:spcPts val="600"/>
              </a:spcAft>
            </a:pPr>
            <a:endParaRPr lang="es-E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Lc. 1, 30-35: «El ángel Gabriel le dijo: María, no temas, porque has hallado gracia delante de Dios... y ahora concebirás en tu vientre y darás a luz un hijo... María dijo al ángel: ¿Cómo será esto? pues no conozco varón. Respondiendo el ángel le dijo: El Espíritu Santo vendrá sobre ti... y el Santo que nacerá de ti será llamado Hijo de Dios». </a:t>
            </a:r>
            <a:endParaRPr lang="es-E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94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66C42A4-0C7C-F951-3581-2D2B457FB675}"/>
              </a:ext>
            </a:extLst>
          </p:cNvPr>
          <p:cNvSpPr txBox="1"/>
          <p:nvPr/>
        </p:nvSpPr>
        <p:spPr>
          <a:xfrm>
            <a:off x="844062" y="654540"/>
            <a:ext cx="6836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Juan 1, 13: «El que nació no de la sangre, ni del deseo de carne, ni del deseo de hombre, sino que nació de Dios». </a:t>
            </a:r>
            <a:endParaRPr lang="es-E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Por qué el mes de mayo está dedicado a la Virgen María? | Desde la Fe">
            <a:extLst>
              <a:ext uri="{FF2B5EF4-FFF2-40B4-BE49-F238E27FC236}">
                <a16:creationId xmlns:a16="http://schemas.microsoft.com/office/drawing/2014/main" id="{A61E05EB-604B-02D6-32AD-164E22363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81" y="654539"/>
            <a:ext cx="3218057" cy="184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grada Familia de Nazaret">
            <a:extLst>
              <a:ext uri="{FF2B5EF4-FFF2-40B4-BE49-F238E27FC236}">
                <a16:creationId xmlns:a16="http://schemas.microsoft.com/office/drawing/2014/main" id="{F0FDCE9A-288A-999D-9906-D2447F2A7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36" y="2383757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B70740F-F699-E87E-6DED-4077D36EBFA7}"/>
              </a:ext>
            </a:extLst>
          </p:cNvPr>
          <p:cNvSpPr txBox="1"/>
          <p:nvPr/>
        </p:nvSpPr>
        <p:spPr>
          <a:xfrm>
            <a:off x="3049172" y="2825319"/>
            <a:ext cx="82987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«Al sexto mes el ángel fue enviado por Dios a una ciudad de Galilea llamada Nazaret, a una virgen desposada con un varón que se llamaba José. José era de la casa de David y el nombre de la virgen era María».  (Lc. 2, 26-28)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52E1AE1-0331-2F12-762B-3EC09EDC2B0C}"/>
              </a:ext>
            </a:extLst>
          </p:cNvPr>
          <p:cNvSpPr txBox="1"/>
          <p:nvPr/>
        </p:nvSpPr>
        <p:spPr>
          <a:xfrm>
            <a:off x="3049171" y="4903764"/>
            <a:ext cx="84300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San Lucas se refería aquí a las palabras de los profetas del A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ntiguo Testamento</a:t>
            </a:r>
            <a:r>
              <a:rPr lang="es-E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que afirmaban que Dios sería recibido por una «virgen de Israel» (</a:t>
            </a:r>
            <a:r>
              <a:rPr lang="es-E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es-E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7, 14): 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4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abla, elefante, florero, café&#10;&#10;Descripción generada automáticamente">
            <a:extLst>
              <a:ext uri="{FF2B5EF4-FFF2-40B4-BE49-F238E27FC236}">
                <a16:creationId xmlns:a16="http://schemas.microsoft.com/office/drawing/2014/main" id="{B9182FA4-9996-9DDF-4F10-420C9296F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236" y="1923219"/>
            <a:ext cx="3272790" cy="44183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036225B-3C18-E5E2-4C6A-471DF80E7C2B}"/>
              </a:ext>
            </a:extLst>
          </p:cNvPr>
          <p:cNvSpPr txBox="1"/>
          <p:nvPr/>
        </p:nvSpPr>
        <p:spPr>
          <a:xfrm>
            <a:off x="731520" y="387731"/>
            <a:ext cx="7512148" cy="589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Evangelio</a:t>
            </a:r>
            <a:r>
              <a:rPr lang="es-ES" sz="1800" b="1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600"/>
              </a:spcAft>
            </a:pPr>
            <a:endParaRPr lang="es-ES" sz="1600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 ángel del Señor se le apareció y le comunicó que el Espíritu Santo descendería sobre ella, y que de ella nacería el Hijo de Dios (Lc. 1, 35). </a:t>
            </a: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María aceptó tan maravilloso destino con estas palabras: «Hágase en mí según tu Palabra», y en aquel momento Jesús fue concebido en su vientre.   </a:t>
            </a: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 nacimiento del Niño fue en Belén de Judea</a:t>
            </a:r>
          </a:p>
          <a:p>
            <a:pPr indent="449580" algn="just"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Así nos lo </a:t>
            </a: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cuentan los Evangelios de Mateo y de Lucas.</a:t>
            </a: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6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7B96B17-DA08-1E5C-B6EF-EEC703895269}"/>
              </a:ext>
            </a:extLst>
          </p:cNvPr>
          <p:cNvSpPr txBox="1"/>
          <p:nvPr/>
        </p:nvSpPr>
        <p:spPr>
          <a:xfrm>
            <a:off x="3587262" y="931622"/>
            <a:ext cx="7329268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Tienen que huir a Egipto para evitar la matanza de Herodes.</a:t>
            </a:r>
          </a:p>
          <a:p>
            <a:pPr indent="450215" algn="just">
              <a:spcAft>
                <a:spcPts val="600"/>
              </a:spcAft>
            </a:pPr>
            <a:endParaRPr lang="es-ES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 cabo de algún tiempo, vemos a María, a José y al Niño instalados en Nazaret.</a:t>
            </a: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endParaRPr lang="es-ES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ay un solo episodio </a:t>
            </a: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importante</a:t>
            </a: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la pérdida y </a:t>
            </a: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encuentr</a:t>
            </a: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del Niño, </a:t>
            </a: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</a:t>
            </a: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12 años, en Jerusalén. </a:t>
            </a: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endParaRPr lang="es-ES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Fue el tiempo que llamamos la «vida oculta» de Jesús, su vida de hogar, de familia, de trabajo. </a:t>
            </a: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 descr="Un grupo de personas caminando junto a un caballo&#10;&#10;Descripción generada automáticamente con confianza media">
            <a:extLst>
              <a:ext uri="{FF2B5EF4-FFF2-40B4-BE49-F238E27FC236}">
                <a16:creationId xmlns:a16="http://schemas.microsoft.com/office/drawing/2014/main" id="{2013F8B0-D0DE-9974-2566-B17C3DE14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6" y="1885730"/>
            <a:ext cx="2812415" cy="38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91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E7259-89E8-43A0-FB89-6D7839853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834" y="344756"/>
            <a:ext cx="10044332" cy="1160487"/>
          </a:xfrm>
        </p:spPr>
        <p:txBody>
          <a:bodyPr/>
          <a:lstStyle/>
          <a:p>
            <a:r>
              <a:rPr lang="es-ES" dirty="0"/>
              <a:t>	QUÉ MÁS SABEMOS SOBRE mARÍA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42C2F9-8A4C-6B04-1F1B-A66081B20E36}"/>
              </a:ext>
            </a:extLst>
          </p:cNvPr>
          <p:cNvSpPr txBox="1"/>
          <p:nvPr/>
        </p:nvSpPr>
        <p:spPr>
          <a:xfrm>
            <a:off x="4466838" y="2654492"/>
            <a:ext cx="67712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Jesús empieza su vida «pública», su vida apostólica y misionera, hacia los 30 años. María lo acompaña, a veces de cerca, a veces más lejos. </a:t>
            </a:r>
            <a:endParaRPr lang="es-ES" sz="36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 descr="Imagen que contiene exterior, agua, parado, café&#10;&#10;Descripción generada automáticamente">
            <a:extLst>
              <a:ext uri="{FF2B5EF4-FFF2-40B4-BE49-F238E27FC236}">
                <a16:creationId xmlns:a16="http://schemas.microsoft.com/office/drawing/2014/main" id="{0F50D9CC-D8A3-DFFA-FFDA-910B63049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7" y="2124221"/>
            <a:ext cx="3778543" cy="438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6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2B81EE7-F381-200B-CB7F-F3F1796E1A95}"/>
              </a:ext>
            </a:extLst>
          </p:cNvPr>
          <p:cNvSpPr txBox="1"/>
          <p:nvPr/>
        </p:nvSpPr>
        <p:spPr>
          <a:xfrm>
            <a:off x="908088" y="4658941"/>
            <a:ext cx="104241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El libro de los Hechos la menciona en el Cenáculo junto a los apóstoles, después de la Resurrección del Señor. </a:t>
            </a:r>
            <a:endParaRPr lang="es-ES" sz="3200" b="1" dirty="0">
              <a:solidFill>
                <a:schemeClr val="accent1">
                  <a:lumMod val="50000"/>
                </a:schemeClr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 descr="Imagen que contiene exterior, edificio, viejo, hombre&#10;&#10;Descripción generada automáticamente">
            <a:extLst>
              <a:ext uri="{FF2B5EF4-FFF2-40B4-BE49-F238E27FC236}">
                <a16:creationId xmlns:a16="http://schemas.microsoft.com/office/drawing/2014/main" id="{65AFB496-8233-4445-BD7F-417F268BB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233592"/>
            <a:ext cx="2648946" cy="293306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4753024-F79F-16FD-809D-DD1AD8F1CB07}"/>
              </a:ext>
            </a:extLst>
          </p:cNvPr>
          <p:cNvSpPr txBox="1"/>
          <p:nvPr/>
        </p:nvSpPr>
        <p:spPr>
          <a:xfrm>
            <a:off x="853440" y="3105835"/>
            <a:ext cx="48158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El Evangelio nos la muestra en Caná asistiendo a una boda 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E91178-357E-7B30-532B-9AE8FC2A8A88}"/>
              </a:ext>
            </a:extLst>
          </p:cNvPr>
          <p:cNvSpPr txBox="1"/>
          <p:nvPr/>
        </p:nvSpPr>
        <p:spPr>
          <a:xfrm>
            <a:off x="5867400" y="3244334"/>
            <a:ext cx="51968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y al pie de la cruz en que Jesús está muriendo. 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Imagen 16" descr="Imagen que contiene hombre, vivo, viejo, tabla&#10;&#10;Descripción generada automáticamente">
            <a:extLst>
              <a:ext uri="{FF2B5EF4-FFF2-40B4-BE49-F238E27FC236}">
                <a16:creationId xmlns:a16="http://schemas.microsoft.com/office/drawing/2014/main" id="{4C2194A3-F8BF-B164-B748-7AF2E8E19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71" y="218669"/>
            <a:ext cx="3125129" cy="29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07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glesia de piedra&#10;&#10;Descripción generada automáticamente con confianza media">
            <a:extLst>
              <a:ext uri="{FF2B5EF4-FFF2-40B4-BE49-F238E27FC236}">
                <a16:creationId xmlns:a16="http://schemas.microsoft.com/office/drawing/2014/main" id="{6FE48E69-881A-89FE-C9DE-6A4A20A9A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797" y="189865"/>
            <a:ext cx="5272405" cy="24161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95E7952-1887-DA9A-0009-2FD0B235A12A}"/>
              </a:ext>
            </a:extLst>
          </p:cNvPr>
          <p:cNvSpPr txBox="1"/>
          <p:nvPr/>
        </p:nvSpPr>
        <p:spPr>
          <a:xfrm>
            <a:off x="1097280" y="2710933"/>
            <a:ext cx="95021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La Tradición sugiere que murió en Éfeso -en el Asia Menor- en casa de Juan el Evangelista.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effectLst/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5FA1714-53BF-A71B-70C4-5B4CAA4DAA19}"/>
              </a:ext>
            </a:extLst>
          </p:cNvPr>
          <p:cNvSpPr txBox="1"/>
          <p:nvPr/>
        </p:nvSpPr>
        <p:spPr>
          <a:xfrm>
            <a:off x="952499" y="3646823"/>
            <a:ext cx="10287000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María es</a:t>
            </a: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la hija predilecta de Dios: </a:t>
            </a: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«Alégrate, llena de gracia, el Señor está contigo» (Lc. 1, 28). </a:t>
            </a: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«No temas María porque has encontrado gracia delante de Dios» (Lc. 1, 30).</a:t>
            </a:r>
            <a:endParaRPr lang="es-E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«El Espíritu Santo te cubrirá con su sombra. Por eso el niño que nacerá de ti será llamado Santo e Hijo de Dios» (Lc. 1, 35). </a:t>
            </a: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3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52C00-0384-7882-C414-B507B01FA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198120"/>
            <a:ext cx="10683240" cy="1356360"/>
          </a:xfrm>
        </p:spPr>
        <p:txBody>
          <a:bodyPr>
            <a:normAutofit/>
          </a:bodyPr>
          <a:lstStyle/>
          <a:p>
            <a:r>
              <a:rPr lang="es-E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¿En qué consiste principalmente la grandeza de María?</a:t>
            </a:r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4F1418-9D00-82D4-D8A8-887C8676C4A3}"/>
              </a:ext>
            </a:extLst>
          </p:cNvPr>
          <p:cNvSpPr txBox="1"/>
          <p:nvPr/>
        </p:nvSpPr>
        <p:spPr>
          <a:xfrm>
            <a:off x="777240" y="2059395"/>
            <a:ext cx="1068324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Algunos han dicho que María es madre de Jesús «en cuanto hombre», pero no de Jesús «en cuanto Dios». Esta distinción es artificial y nunca la hacemos. Una madre es madre de su hijo tal cual es o llega a ser. </a:t>
            </a:r>
          </a:p>
          <a:p>
            <a:pPr indent="450215" algn="just">
              <a:spcAft>
                <a:spcPts val="600"/>
              </a:spcAft>
            </a:pP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decimos que la madre de un presidente ha sido la madre de él como niño, pero no como presidente.</a:t>
            </a: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endParaRPr lang="es-ES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María es Madre de Jesús. Jesús es Dios. Luego, podemos decir que María es Madre de Dios y en eso consiste su grandeza.</a:t>
            </a: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0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51B65-6AFC-FB04-4B0E-09B6D5332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36024"/>
            <a:ext cx="8991600" cy="1042256"/>
          </a:xfrm>
        </p:spPr>
        <p:txBody>
          <a:bodyPr>
            <a:noAutofit/>
          </a:bodyPr>
          <a:lstStyle/>
          <a:p>
            <a:r>
              <a:rPr lang="es-E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¿Qué dicen los evangelios acerca de las hermanas y hermanos de Jesús?</a:t>
            </a:r>
            <a:endParaRPr lang="es-ES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FFCE3DE-8116-3582-3E18-4B9C92016339}"/>
              </a:ext>
            </a:extLst>
          </p:cNvPr>
          <p:cNvSpPr txBox="1"/>
          <p:nvPr/>
        </p:nvSpPr>
        <p:spPr>
          <a:xfrm>
            <a:off x="914400" y="1761798"/>
            <a:ext cx="10058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Todos los cristianos aceptan a María como Madre de Jesús; pero mientras los católicos hablamos de ella como «la Virgen María», las otras religiones cristianas y muchas sectas no reconocen que María </a:t>
            </a: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fue</a:t>
            </a: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siempre virgen. Muchos dicen, simplemente, que María tuvo más hijos y por eso no pudo ser «virgen». </a:t>
            </a:r>
            <a:endParaRPr lang="es-E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Madre de Jesucristo – Fatimazo Por la Paz">
            <a:extLst>
              <a:ext uri="{FF2B5EF4-FFF2-40B4-BE49-F238E27FC236}">
                <a16:creationId xmlns:a16="http://schemas.microsoft.com/office/drawing/2014/main" id="{85E007A8-7AE7-D40A-98BF-5A0D8475B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790" y="4165484"/>
            <a:ext cx="3627619" cy="240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231686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230</TotalTime>
  <Words>1842</Words>
  <Application>Microsoft Office PowerPoint</Application>
  <PresentationFormat>Panorámica</PresentationFormat>
  <Paragraphs>117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Calibri</vt:lpstr>
      <vt:lpstr>Courier New</vt:lpstr>
      <vt:lpstr>Gill Sans MT</vt:lpstr>
      <vt:lpstr>Times New Roman</vt:lpstr>
      <vt:lpstr>Trebuchet MS</vt:lpstr>
      <vt:lpstr>Verdana</vt:lpstr>
      <vt:lpstr>Wingdings</vt:lpstr>
      <vt:lpstr>Paquete</vt:lpstr>
      <vt:lpstr>LA VIRGEN MARÍA</vt:lpstr>
      <vt:lpstr>¿Quién es María? </vt:lpstr>
      <vt:lpstr>Presentación de PowerPoint</vt:lpstr>
      <vt:lpstr>Presentación de PowerPoint</vt:lpstr>
      <vt:lpstr> QUÉ MÁS SABEMOS SOBRE mARÍA</vt:lpstr>
      <vt:lpstr>Presentación de PowerPoint</vt:lpstr>
      <vt:lpstr>Presentación de PowerPoint</vt:lpstr>
      <vt:lpstr>¿En qué consiste principalmente la grandeza de María? </vt:lpstr>
      <vt:lpstr>¿Qué dicen los evangelios acerca de las hermanas y hermanos de Jesús?</vt:lpstr>
      <vt:lpstr>Presentación de PowerPoint</vt:lpstr>
      <vt:lpstr>Algunos dicen que los católicos adoran a María como si fuera Dios ¿es cierto esto?</vt:lpstr>
      <vt:lpstr>Los títulos de la Virgen</vt:lpstr>
      <vt:lpstr>¿Cuál es la mejor manera de orar a la Santísima Virgen? </vt:lpstr>
      <vt:lpstr>El Rosario es una manera de unirnos a la Santísima Virgen María rezando cinco veces un Padre nuestro, diez Avemarías y un gloria, recordando cada vez un misterio de la vida del Señor. </vt:lpstr>
      <vt:lpstr>Presentación de PowerPoint</vt:lpstr>
      <vt:lpstr>Misterios Gozosos - (lunes y sábados)   1. La Anunciación del Ángel a María 2. La Visitación de nuestra Señora a su prima Santa Isabel 3. El Nacimiento de Jesús  4. La Presentación del Niño en el Templo 5. El Niño Jesús perdido y hallado en el Templo </vt:lpstr>
      <vt:lpstr>Presentación de PowerPoint</vt:lpstr>
      <vt:lpstr>Presentación de PowerPoint</vt:lpstr>
      <vt:lpstr>Presentación de PowerPoint</vt:lpstr>
      <vt:lpstr>La concepción virginal de María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VIRGEN MARÍA</dc:title>
  <dc:creator>Antonio Meléndez Gayoso</dc:creator>
  <cp:lastModifiedBy>Antonio Meléndez Gayoso</cp:lastModifiedBy>
  <cp:revision>7</cp:revision>
  <dcterms:created xsi:type="dcterms:W3CDTF">2022-06-04T17:25:00Z</dcterms:created>
  <dcterms:modified xsi:type="dcterms:W3CDTF">2022-10-15T17:21:27Z</dcterms:modified>
</cp:coreProperties>
</file>